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88" r:id="rId3"/>
    <p:sldId id="259" r:id="rId4"/>
    <p:sldId id="261" r:id="rId5"/>
    <p:sldId id="258" r:id="rId6"/>
    <p:sldId id="260" r:id="rId7"/>
    <p:sldId id="262" r:id="rId8"/>
    <p:sldId id="263" r:id="rId9"/>
    <p:sldId id="264" r:id="rId10"/>
    <p:sldId id="265" r:id="rId11"/>
    <p:sldId id="267" r:id="rId12"/>
    <p:sldId id="269" r:id="rId13"/>
    <p:sldId id="270" r:id="rId14"/>
    <p:sldId id="272" r:id="rId15"/>
    <p:sldId id="271" r:id="rId16"/>
    <p:sldId id="276" r:id="rId17"/>
    <p:sldId id="277" r:id="rId18"/>
    <p:sldId id="278" r:id="rId19"/>
    <p:sldId id="273" r:id="rId20"/>
    <p:sldId id="274" r:id="rId21"/>
    <p:sldId id="291" r:id="rId22"/>
    <p:sldId id="290" r:id="rId23"/>
    <p:sldId id="279" r:id="rId24"/>
    <p:sldId id="281" r:id="rId25"/>
    <p:sldId id="289" r:id="rId26"/>
    <p:sldId id="282" r:id="rId27"/>
    <p:sldId id="284" r:id="rId28"/>
    <p:sldId id="285" r:id="rId29"/>
    <p:sldId id="286" r:id="rId30"/>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35" autoAdjust="0"/>
  </p:normalViewPr>
  <p:slideViewPr>
    <p:cSldViewPr>
      <p:cViewPr varScale="1">
        <p:scale>
          <a:sx n="63" d="100"/>
          <a:sy n="63" d="100"/>
        </p:scale>
        <p:origin x="-12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4BD7908F-AF36-4912-816A-4F2666406A53}" type="datetimeFigureOut">
              <a:rPr lang="en-US" smtClean="0"/>
              <a:t>1/28/2013</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B83A9D91-7676-44DC-84A5-810E7501CB1F}" type="slidenum">
              <a:rPr lang="en-US" smtClean="0"/>
              <a:t>‹#›</a:t>
            </a:fld>
            <a:endParaRPr lang="en-US"/>
          </a:p>
        </p:txBody>
      </p:sp>
    </p:spTree>
    <p:extLst>
      <p:ext uri="{BB962C8B-B14F-4D97-AF65-F5344CB8AC3E}">
        <p14:creationId xmlns:p14="http://schemas.microsoft.com/office/powerpoint/2010/main" val="197329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Gamma_ray" TargetMode="External"/><Relationship Id="rId13" Type="http://schemas.openxmlformats.org/officeDocument/2006/relationships/hyperlink" Target="http://en.wikipedia.org/wiki/Light" TargetMode="External"/><Relationship Id="rId18" Type="http://schemas.openxmlformats.org/officeDocument/2006/relationships/hyperlink" Target="http://en.wikipedia.org/wiki/Electromagnetic_radiation" TargetMode="External"/><Relationship Id="rId26" Type="http://schemas.openxmlformats.org/officeDocument/2006/relationships/hyperlink" Target="http://en.wikipedia.org/wiki/Germicidal_lamp" TargetMode="External"/><Relationship Id="rId3" Type="http://schemas.openxmlformats.org/officeDocument/2006/relationships/hyperlink" Target="http://en.wikipedia.org/wiki/Spectrum" TargetMode="External"/><Relationship Id="rId21" Type="http://schemas.openxmlformats.org/officeDocument/2006/relationships/hyperlink" Target="http://en.wikipedia.org/wiki/Millimeter" TargetMode="External"/><Relationship Id="rId7" Type="http://schemas.openxmlformats.org/officeDocument/2006/relationships/hyperlink" Target="http://en.wikipedia.org/wiki/Electromagnetic_spectrum" TargetMode="External"/><Relationship Id="rId12" Type="http://schemas.openxmlformats.org/officeDocument/2006/relationships/hyperlink" Target="http://en.wikipedia.org/wiki/Ultraviolet" TargetMode="External"/><Relationship Id="rId17" Type="http://schemas.openxmlformats.org/officeDocument/2006/relationships/hyperlink" Target="http://en.wikipedia.org/wiki/Pigment" TargetMode="External"/><Relationship Id="rId25" Type="http://schemas.openxmlformats.org/officeDocument/2006/relationships/hyperlink" Target="http://en.wiktionary.org/wiki/germicidal" TargetMode="External"/><Relationship Id="rId2" Type="http://schemas.openxmlformats.org/officeDocument/2006/relationships/slide" Target="../slides/slide18.xml"/><Relationship Id="rId16" Type="http://schemas.openxmlformats.org/officeDocument/2006/relationships/hyperlink" Target="http://en.wikipedia.org/wiki/Sunburn" TargetMode="External"/><Relationship Id="rId20" Type="http://schemas.openxmlformats.org/officeDocument/2006/relationships/hyperlink" Target="http://en.wikipedia.org/wiki/Nanometer" TargetMode="External"/><Relationship Id="rId29" Type="http://schemas.openxmlformats.org/officeDocument/2006/relationships/hyperlink" Target="http://en.wikipedia.org/wiki/DNA" TargetMode="External"/><Relationship Id="rId1" Type="http://schemas.openxmlformats.org/officeDocument/2006/relationships/notesMaster" Target="../notesMasters/notesMaster1.xml"/><Relationship Id="rId6" Type="http://schemas.openxmlformats.org/officeDocument/2006/relationships/hyperlink" Target="http://en.wikipedia.org/wiki/Kelvin" TargetMode="External"/><Relationship Id="rId11" Type="http://schemas.openxmlformats.org/officeDocument/2006/relationships/hyperlink" Target="http://en.wikipedia.org/wiki/Xray" TargetMode="External"/><Relationship Id="rId24" Type="http://schemas.openxmlformats.org/officeDocument/2006/relationships/hyperlink" Target="http://en.wikipedia.org/wiki/Lithosphere" TargetMode="External"/><Relationship Id="rId32" Type="http://schemas.openxmlformats.org/officeDocument/2006/relationships/hyperlink" Target="http://en.wikipedia.org/wiki/Psoriasis" TargetMode="External"/><Relationship Id="rId5" Type="http://schemas.openxmlformats.org/officeDocument/2006/relationships/hyperlink" Target="http://en.wikipedia.org/wiki/Black_body" TargetMode="External"/><Relationship Id="rId15" Type="http://schemas.openxmlformats.org/officeDocument/2006/relationships/hyperlink" Target="http://en.wikipedia.org/wiki/Radio_wave" TargetMode="External"/><Relationship Id="rId23" Type="http://schemas.openxmlformats.org/officeDocument/2006/relationships/hyperlink" Target="http://en.wikipedia.org/wiki/Human_eye" TargetMode="External"/><Relationship Id="rId28" Type="http://schemas.openxmlformats.org/officeDocument/2006/relationships/hyperlink" Target="http://en.wikipedia.org/wiki/Ozone_layer" TargetMode="External"/><Relationship Id="rId10" Type="http://schemas.openxmlformats.org/officeDocument/2006/relationships/hyperlink" Target="http://en.wikipedia.org/wiki/Photon" TargetMode="External"/><Relationship Id="rId19" Type="http://schemas.openxmlformats.org/officeDocument/2006/relationships/hyperlink" Target="http://en.wikipedia.org/wiki/Earth's_atmosphere" TargetMode="External"/><Relationship Id="rId31" Type="http://schemas.openxmlformats.org/officeDocument/2006/relationships/hyperlink" Target="http://en.wikipedia.org/wiki/PUVA" TargetMode="External"/><Relationship Id="rId4" Type="http://schemas.openxmlformats.org/officeDocument/2006/relationships/hyperlink" Target="http://en.wikipedia.org/wiki/Sun" TargetMode="External"/><Relationship Id="rId9" Type="http://schemas.openxmlformats.org/officeDocument/2006/relationships/hyperlink" Target="http://en.wikipedia.org/wiki/Nuclear_fusion" TargetMode="External"/><Relationship Id="rId14" Type="http://schemas.openxmlformats.org/officeDocument/2006/relationships/hyperlink" Target="http://en.wikipedia.org/wiki/Infrared" TargetMode="External"/><Relationship Id="rId22" Type="http://schemas.openxmlformats.org/officeDocument/2006/relationships/hyperlink" Target="http://en.wikipedia.org/wiki/Wavelength" TargetMode="External"/><Relationship Id="rId27" Type="http://schemas.openxmlformats.org/officeDocument/2006/relationships/hyperlink" Target="http://en.wikipedia.org/wiki/Photochemical_reaction" TargetMode="External"/><Relationship Id="rId30" Type="http://schemas.openxmlformats.org/officeDocument/2006/relationships/hyperlink" Target="http://en.wikipedia.org/wiki/Sun_tannin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Sigma_bon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Quantum_mechanic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hemguide.co.uk/analysis/uvvisible/radiation.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Physic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Filtration" TargetMode="External"/><Relationship Id="rId5" Type="http://schemas.openxmlformats.org/officeDocument/2006/relationships/hyperlink" Target="http://en.wikipedia.org/wiki/Materials_science" TargetMode="External"/><Relationship Id="rId4" Type="http://schemas.openxmlformats.org/officeDocument/2006/relationships/hyperlink" Target="http://en.wikipedia.org/wiki/Chemistry" TargetMode="External"/></Relationships>
</file>

<file path=ppt/notesSlides/_rels/notesSlide29.xml.rels><?xml version="1.0" encoding="UTF-8" standalone="yes"?>
<Relationships xmlns="http://schemas.openxmlformats.org/package/2006/relationships"><Relationship Id="rId13" Type="http://schemas.openxmlformats.org/officeDocument/2006/relationships/hyperlink" Target="http://en.wikipedia.org/wiki/Molecules" TargetMode="External"/><Relationship Id="rId18" Type="http://schemas.openxmlformats.org/officeDocument/2006/relationships/hyperlink" Target="http://en.wikipedia.org/wiki/InP" TargetMode="External"/><Relationship Id="rId26" Type="http://schemas.openxmlformats.org/officeDocument/2006/relationships/hyperlink" Target="http://en.wikipedia.org/wiki/Fullerene_chemistry" TargetMode="External"/><Relationship Id="rId39" Type="http://schemas.openxmlformats.org/officeDocument/2006/relationships/hyperlink" Target="http://en.wikipedia.org/wiki/Solid_angle" TargetMode="External"/><Relationship Id="rId21" Type="http://schemas.openxmlformats.org/officeDocument/2006/relationships/hyperlink" Target="http://en.wikipedia.org/wiki/Gallium_arsenide" TargetMode="External"/><Relationship Id="rId34" Type="http://schemas.openxmlformats.org/officeDocument/2006/relationships/hyperlink" Target="http://en.wikipedia.org/wiki/Polymer" TargetMode="External"/><Relationship Id="rId42" Type="http://schemas.openxmlformats.org/officeDocument/2006/relationships/hyperlink" Target="http://en.wikipedia.org/wiki/SI" TargetMode="External"/><Relationship Id="rId47" Type="http://schemas.openxmlformats.org/officeDocument/2006/relationships/hyperlink" Target="http://en.wikipedia.org/wiki/Photopic_vision" TargetMode="External"/><Relationship Id="rId50" Type="http://schemas.openxmlformats.org/officeDocument/2006/relationships/hyperlink" Target="http://en.wikipedia.org/wiki/Physical_quantity" TargetMode="External"/><Relationship Id="rId55" Type="http://schemas.openxmlformats.org/officeDocument/2006/relationships/hyperlink" Target="http://en.wikipedia.org/wiki/Steradian" TargetMode="External"/><Relationship Id="rId63" Type="http://schemas.openxmlformats.org/officeDocument/2006/relationships/hyperlink" Target="http://en.wikipedia.org/wiki/Jules_Violle" TargetMode="External"/><Relationship Id="rId7" Type="http://schemas.openxmlformats.org/officeDocument/2006/relationships/hyperlink" Target="http://en.wikipedia.org/wiki/Luminescence" TargetMode="External"/><Relationship Id="rId2" Type="http://schemas.openxmlformats.org/officeDocument/2006/relationships/slide" Target="../slides/slide29.xml"/><Relationship Id="rId16" Type="http://schemas.openxmlformats.org/officeDocument/2006/relationships/hyperlink" Target="http://en.wikipedia.org/wiki/Jablonski_diagram" TargetMode="External"/><Relationship Id="rId20" Type="http://schemas.openxmlformats.org/officeDocument/2006/relationships/hyperlink" Target="http://en.wikipedia.org/wiki/Minority_carrier_lifetime" TargetMode="External"/><Relationship Id="rId29" Type="http://schemas.openxmlformats.org/officeDocument/2006/relationships/hyperlink" Target="http://en.wikipedia.org/wiki/Fullerene_derivative" TargetMode="External"/><Relationship Id="rId41" Type="http://schemas.openxmlformats.org/officeDocument/2006/relationships/hyperlink" Target="http://en.wikipedia.org/wiki/Human_eye" TargetMode="External"/><Relationship Id="rId54" Type="http://schemas.openxmlformats.org/officeDocument/2006/relationships/hyperlink" Target="http://en.wikipedia.org/wiki/Watt" TargetMode="External"/><Relationship Id="rId62" Type="http://schemas.openxmlformats.org/officeDocument/2006/relationships/hyperlink" Target="http://en.wikipedia.org/wiki/Hefner_lamp" TargetMode="External"/><Relationship Id="rId1" Type="http://schemas.openxmlformats.org/officeDocument/2006/relationships/notesMaster" Target="../notesMasters/notesMaster1.xml"/><Relationship Id="rId6" Type="http://schemas.openxmlformats.org/officeDocument/2006/relationships/hyperlink" Target="http://en.wikipedia.org/wiki/Energy_level" TargetMode="External"/><Relationship Id="rId11" Type="http://schemas.openxmlformats.org/officeDocument/2006/relationships/hyperlink" Target="http://en.wikipedia.org/wiki/Molecular_orbital" TargetMode="External"/><Relationship Id="rId24" Type="http://schemas.openxmlformats.org/officeDocument/2006/relationships/hyperlink" Target="http://en.wikipedia.org/wiki/Term_symbol" TargetMode="External"/><Relationship Id="rId32" Type="http://schemas.openxmlformats.org/officeDocument/2006/relationships/hyperlink" Target="http://en.wikipedia.org/wiki/Electron_donor" TargetMode="External"/><Relationship Id="rId37" Type="http://schemas.openxmlformats.org/officeDocument/2006/relationships/hyperlink" Target="http://en.wikipedia.org/wiki/Power_(physics)" TargetMode="External"/><Relationship Id="rId40" Type="http://schemas.openxmlformats.org/officeDocument/2006/relationships/hyperlink" Target="http://en.wikipedia.org/wiki/Luminosity_function" TargetMode="External"/><Relationship Id="rId45" Type="http://schemas.openxmlformats.org/officeDocument/2006/relationships/hyperlink" Target="http://en.wikipedia.org/wiki/Visible_spectrum" TargetMode="External"/><Relationship Id="rId53" Type="http://schemas.openxmlformats.org/officeDocument/2006/relationships/hyperlink" Target="http://en.wikipedia.org/wiki/Operational_definition" TargetMode="External"/><Relationship Id="rId58" Type="http://schemas.openxmlformats.org/officeDocument/2006/relationships/hyperlink" Target="http://en.wikipedia.org/wiki/Candlepower" TargetMode="External"/><Relationship Id="rId5" Type="http://schemas.openxmlformats.org/officeDocument/2006/relationships/hyperlink" Target="http://en.wikipedia.org/wiki/Quantum_jump" TargetMode="External"/><Relationship Id="rId15" Type="http://schemas.openxmlformats.org/officeDocument/2006/relationships/hyperlink" Target="http://en.wikipedia.org/wiki/Fluorescence" TargetMode="External"/><Relationship Id="rId23" Type="http://schemas.openxmlformats.org/officeDocument/2006/relationships/hyperlink" Target="http://en.wikipedia.org/wiki/Intersystem_crossing" TargetMode="External"/><Relationship Id="rId28" Type="http://schemas.openxmlformats.org/officeDocument/2006/relationships/hyperlink" Target="http://en.wikipedia.org/wiki/Solar_cells" TargetMode="External"/><Relationship Id="rId36" Type="http://schemas.openxmlformats.org/officeDocument/2006/relationships/hyperlink" Target="http://en.wikipedia.org/wiki/Wavelength" TargetMode="External"/><Relationship Id="rId49" Type="http://schemas.openxmlformats.org/officeDocument/2006/relationships/hyperlink" Target="http://en.wikipedia.org/wiki/Luminous_flux" TargetMode="External"/><Relationship Id="rId57" Type="http://schemas.openxmlformats.org/officeDocument/2006/relationships/hyperlink" Target="http://en.wikipedia.org/wiki/England" TargetMode="External"/><Relationship Id="rId61" Type="http://schemas.openxmlformats.org/officeDocument/2006/relationships/hyperlink" Target="http://en.wikipedia.org/wiki/Hefnerkerze" TargetMode="External"/><Relationship Id="rId10" Type="http://schemas.openxmlformats.org/officeDocument/2006/relationships/hyperlink" Target="http://en.wikipedia.org/wiki/Electron_configuration" TargetMode="External"/><Relationship Id="rId19" Type="http://schemas.openxmlformats.org/officeDocument/2006/relationships/hyperlink" Target="http://en.wikipedia.org/wiki/Photoluminescence_excitation" TargetMode="External"/><Relationship Id="rId31" Type="http://schemas.openxmlformats.org/officeDocument/2006/relationships/hyperlink" Target="http://en.wikipedia.org/wiki/Electron_acceptor" TargetMode="External"/><Relationship Id="rId44" Type="http://schemas.openxmlformats.org/officeDocument/2006/relationships/hyperlink" Target="http://en.wikipedia.org/wiki/SI_base_unit" TargetMode="External"/><Relationship Id="rId52" Type="http://schemas.openxmlformats.org/officeDocument/2006/relationships/hyperlink" Target="http://en.wikipedia.org/w/index.php?title=Luminous_intensity&amp;action=edit&amp;section=1" TargetMode="External"/><Relationship Id="rId60" Type="http://schemas.openxmlformats.org/officeDocument/2006/relationships/hyperlink" Target="http://en.wikipedia.org/wiki/Grain_(mass)" TargetMode="External"/><Relationship Id="rId65" Type="http://schemas.openxmlformats.org/officeDocument/2006/relationships/hyperlink" Target="http://en.wikipedia.org/wiki/Spectrum" TargetMode="External"/><Relationship Id="rId4" Type="http://schemas.openxmlformats.org/officeDocument/2006/relationships/hyperlink" Target="http://en.wikipedia.org/wiki/Quantum_mechanics" TargetMode="External"/><Relationship Id="rId9" Type="http://schemas.openxmlformats.org/officeDocument/2006/relationships/hyperlink" Target="http://en.wikipedia.org/wiki/Nanosecond" TargetMode="External"/><Relationship Id="rId14" Type="http://schemas.openxmlformats.org/officeDocument/2006/relationships/hyperlink" Target="http://en.wikipedia.org/wiki/Computational_chemistry" TargetMode="External"/><Relationship Id="rId22" Type="http://schemas.openxmlformats.org/officeDocument/2006/relationships/hyperlink" Target="http://en.wikipedia.org/wiki/Phosphorescence" TargetMode="External"/><Relationship Id="rId27" Type="http://schemas.openxmlformats.org/officeDocument/2006/relationships/hyperlink" Target="http://en.wikipedia.org/wiki/Organic_compound" TargetMode="External"/><Relationship Id="rId30" Type="http://schemas.openxmlformats.org/officeDocument/2006/relationships/hyperlink" Target="http://en.wikipedia.org/wiki/Buckyball" TargetMode="External"/><Relationship Id="rId35" Type="http://schemas.openxmlformats.org/officeDocument/2006/relationships/hyperlink" Target="http://en.wikipedia.org/wiki/Photometry_(optics)" TargetMode="External"/><Relationship Id="rId43" Type="http://schemas.openxmlformats.org/officeDocument/2006/relationships/hyperlink" Target="http://en.wikipedia.org/wiki/Candela" TargetMode="External"/><Relationship Id="rId48" Type="http://schemas.openxmlformats.org/officeDocument/2006/relationships/hyperlink" Target="http://en.wikipedia.org/wiki/Radiant_intensity" TargetMode="External"/><Relationship Id="rId56" Type="http://schemas.openxmlformats.org/officeDocument/2006/relationships/hyperlink" Target="http://en.wikipedia.org/wiki/Radiant_flux" TargetMode="External"/><Relationship Id="rId64" Type="http://schemas.openxmlformats.org/officeDocument/2006/relationships/hyperlink" Target="http://en.wikipedia.org/w/index.php?title=Luminous_intensity&amp;action=edit&amp;section=2" TargetMode="External"/><Relationship Id="rId8" Type="http://schemas.openxmlformats.org/officeDocument/2006/relationships/hyperlink" Target="http://en.wikipedia.org/wiki/Photoexcitation" TargetMode="External"/><Relationship Id="rId51" Type="http://schemas.openxmlformats.org/officeDocument/2006/relationships/hyperlink" Target="http://en.wikipedia.org/wiki/Radiometry" TargetMode="External"/><Relationship Id="rId3" Type="http://schemas.openxmlformats.org/officeDocument/2006/relationships/hyperlink" Target="http://en.wikipedia.org/wiki/Photons" TargetMode="External"/><Relationship Id="rId12" Type="http://schemas.openxmlformats.org/officeDocument/2006/relationships/hyperlink" Target="http://en.wikipedia.org/wiki/Atoms" TargetMode="External"/><Relationship Id="rId17" Type="http://schemas.openxmlformats.org/officeDocument/2006/relationships/hyperlink" Target="http://en.wikipedia.org/wiki/GaAs" TargetMode="External"/><Relationship Id="rId25" Type="http://schemas.openxmlformats.org/officeDocument/2006/relationships/hyperlink" Target="http://en.wikipedia.org/wiki/Triplet_state" TargetMode="External"/><Relationship Id="rId33" Type="http://schemas.openxmlformats.org/officeDocument/2006/relationships/hyperlink" Target="http://en.wikipedia.org/wiki/P3HT" TargetMode="External"/><Relationship Id="rId38" Type="http://schemas.openxmlformats.org/officeDocument/2006/relationships/hyperlink" Target="http://en.wikipedia.org/wiki/Light_source" TargetMode="External"/><Relationship Id="rId46" Type="http://schemas.openxmlformats.org/officeDocument/2006/relationships/hyperlink" Target="http://en.wikipedia.org/wiki/Light" TargetMode="External"/><Relationship Id="rId59" Type="http://schemas.openxmlformats.org/officeDocument/2006/relationships/hyperlink" Target="http://en.wikipedia.org/wiki/Spermacet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Absorption_coeffici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Natural_logarithm" TargetMode="External"/><Relationship Id="rId13" Type="http://schemas.openxmlformats.org/officeDocument/2006/relationships/hyperlink" Target="http://en.wikipedia.org/wiki/Photon" TargetMode="External"/><Relationship Id="rId18" Type="http://schemas.openxmlformats.org/officeDocument/2006/relationships/hyperlink" Target="http://en.wikipedia.org/wiki/Polarization_(waves)" TargetMode="External"/><Relationship Id="rId3" Type="http://schemas.openxmlformats.org/officeDocument/2006/relationships/hyperlink" Target="http://en.wikipedia.org/wiki/Absorption_coefficient" TargetMode="External"/><Relationship Id="rId21" Type="http://schemas.openxmlformats.org/officeDocument/2006/relationships/hyperlink" Target="http://en.wikipedia.org/wiki/Density" TargetMode="External"/><Relationship Id="rId7" Type="http://schemas.openxmlformats.org/officeDocument/2006/relationships/hyperlink" Target="http://en.wikipedia.org/wiki/Common_logarithm" TargetMode="External"/><Relationship Id="rId12" Type="http://schemas.openxmlformats.org/officeDocument/2006/relationships/hyperlink" Target="http://en.wikipedia.org/wiki/Elementary_particle" TargetMode="External"/><Relationship Id="rId17" Type="http://schemas.openxmlformats.org/officeDocument/2006/relationships/hyperlink" Target="http://en.wikipedia.org/wiki/Wavelength" TargetMode="External"/><Relationship Id="rId2" Type="http://schemas.openxmlformats.org/officeDocument/2006/relationships/slide" Target="../slides/slide6.xml"/><Relationship Id="rId16" Type="http://schemas.openxmlformats.org/officeDocument/2006/relationships/hyperlink" Target="http://en.wikipedia.org/wiki/Molecule" TargetMode="External"/><Relationship Id="rId20" Type="http://schemas.openxmlformats.org/officeDocument/2006/relationships/hyperlink" Target="http://en.wikipedia.org/wiki/Neutron" TargetMode="External"/><Relationship Id="rId1" Type="http://schemas.openxmlformats.org/officeDocument/2006/relationships/notesMaster" Target="../notesMasters/notesMaster1.xml"/><Relationship Id="rId6" Type="http://schemas.openxmlformats.org/officeDocument/2006/relationships/hyperlink" Target="http://en.wikipedia.org/wiki/Absorption_cross_section" TargetMode="External"/><Relationship Id="rId11" Type="http://schemas.openxmlformats.org/officeDocument/2006/relationships/hyperlink" Target="http://en.wikipedia.org/w/index.php?title=Photoabsorption&amp;action=edit&amp;redlink=1" TargetMode="External"/><Relationship Id="rId5" Type="http://schemas.openxmlformats.org/officeDocument/2006/relationships/hyperlink" Target="http://en.wikipedia.org/wiki/Concentration" TargetMode="External"/><Relationship Id="rId15" Type="http://schemas.openxmlformats.org/officeDocument/2006/relationships/hyperlink" Target="http://en.wikipedia.org/wiki/Ultraviolet_light" TargetMode="External"/><Relationship Id="rId10" Type="http://schemas.openxmlformats.org/officeDocument/2006/relationships/hyperlink" Target="http://en.wikipedia.org/wiki/Scattering" TargetMode="External"/><Relationship Id="rId19" Type="http://schemas.openxmlformats.org/officeDocument/2006/relationships/hyperlink" Target="http://en.wikipedia.org/wiki/Nuclear_engineering" TargetMode="External"/><Relationship Id="rId4" Type="http://schemas.openxmlformats.org/officeDocument/2006/relationships/hyperlink" Target="http://en.wikipedia.org/wiki/Molar_absorptivity" TargetMode="External"/><Relationship Id="rId9" Type="http://schemas.openxmlformats.org/officeDocument/2006/relationships/hyperlink" Target="http://en.wikipedia.org/wiki/Cross_section_(physics)" TargetMode="External"/><Relationship Id="rId14" Type="http://schemas.openxmlformats.org/officeDocument/2006/relationships/hyperlink" Target="http://en.wikipedia.org/wiki/Ozone" TargetMode="External"/><Relationship Id="rId22" Type="http://schemas.openxmlformats.org/officeDocument/2006/relationships/hyperlink" Target="http://en.wikipedia.org/wiki/Probabil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a:t>
            </a:fld>
            <a:endParaRPr lang="en-US"/>
          </a:p>
        </p:txBody>
      </p:sp>
    </p:spTree>
    <p:extLst>
      <p:ext uri="{BB962C8B-B14F-4D97-AF65-F5344CB8AC3E}">
        <p14:creationId xmlns:p14="http://schemas.microsoft.com/office/powerpoint/2010/main" val="323761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10</a:t>
            </a:fld>
            <a:endParaRPr lang="en-US"/>
          </a:p>
        </p:txBody>
      </p:sp>
    </p:spTree>
    <p:extLst>
      <p:ext uri="{BB962C8B-B14F-4D97-AF65-F5344CB8AC3E}">
        <p14:creationId xmlns:p14="http://schemas.microsoft.com/office/powerpoint/2010/main" val="134161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11</a:t>
            </a:fld>
            <a:endParaRPr lang="en-US"/>
          </a:p>
        </p:txBody>
      </p:sp>
    </p:spTree>
    <p:extLst>
      <p:ext uri="{BB962C8B-B14F-4D97-AF65-F5344CB8AC3E}">
        <p14:creationId xmlns:p14="http://schemas.microsoft.com/office/powerpoint/2010/main" val="356622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12</a:t>
            </a:fld>
            <a:endParaRPr lang="en-US"/>
          </a:p>
        </p:txBody>
      </p:sp>
    </p:spTree>
    <p:extLst>
      <p:ext uri="{BB962C8B-B14F-4D97-AF65-F5344CB8AC3E}">
        <p14:creationId xmlns:p14="http://schemas.microsoft.com/office/powerpoint/2010/main" val="149782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13</a:t>
            </a:fld>
            <a:endParaRPr lang="en-US"/>
          </a:p>
        </p:txBody>
      </p:sp>
    </p:spTree>
    <p:extLst>
      <p:ext uri="{BB962C8B-B14F-4D97-AF65-F5344CB8AC3E}">
        <p14:creationId xmlns:p14="http://schemas.microsoft.com/office/powerpoint/2010/main" val="267587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14</a:t>
            </a:fld>
            <a:endParaRPr lang="en-US"/>
          </a:p>
        </p:txBody>
      </p:sp>
    </p:spTree>
    <p:extLst>
      <p:ext uri="{BB962C8B-B14F-4D97-AF65-F5344CB8AC3E}">
        <p14:creationId xmlns:p14="http://schemas.microsoft.com/office/powerpoint/2010/main" val="123202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15</a:t>
            </a:fld>
            <a:endParaRPr lang="en-US"/>
          </a:p>
        </p:txBody>
      </p:sp>
    </p:spTree>
    <p:extLst>
      <p:ext uri="{BB962C8B-B14F-4D97-AF65-F5344CB8AC3E}">
        <p14:creationId xmlns:p14="http://schemas.microsoft.com/office/powerpoint/2010/main" val="297387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16</a:t>
            </a:fld>
            <a:endParaRPr lang="en-US"/>
          </a:p>
        </p:txBody>
      </p:sp>
    </p:spTree>
    <p:extLst>
      <p:ext uri="{BB962C8B-B14F-4D97-AF65-F5344CB8AC3E}">
        <p14:creationId xmlns:p14="http://schemas.microsoft.com/office/powerpoint/2010/main" val="327655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17</a:t>
            </a:fld>
            <a:endParaRPr lang="en-US"/>
          </a:p>
        </p:txBody>
      </p:sp>
    </p:spTree>
    <p:extLst>
      <p:ext uri="{BB962C8B-B14F-4D97-AF65-F5344CB8AC3E}">
        <p14:creationId xmlns:p14="http://schemas.microsoft.com/office/powerpoint/2010/main" val="92555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action="ppaction://hlinkfile" tooltip="Spectrum"/>
              </a:rPr>
              <a:t>spectrum</a:t>
            </a:r>
            <a:r>
              <a:rPr lang="en-US" dirty="0" smtClean="0"/>
              <a:t> of the </a:t>
            </a:r>
            <a:r>
              <a:rPr lang="en-US" dirty="0" smtClean="0">
                <a:hlinkClick r:id="rId4" action="ppaction://hlinkfile" tooltip="Sun"/>
              </a:rPr>
              <a:t>Sun</a:t>
            </a:r>
            <a:r>
              <a:rPr lang="en-US" dirty="0" smtClean="0"/>
              <a:t>'s solar radiation is close to that of a </a:t>
            </a:r>
            <a:r>
              <a:rPr lang="en-US" dirty="0" smtClean="0">
                <a:hlinkClick r:id="rId5" action="ppaction://hlinkfile" tooltip="Black body"/>
              </a:rPr>
              <a:t>black body</a:t>
            </a:r>
            <a:r>
              <a:rPr lang="en-US" dirty="0" smtClean="0"/>
              <a:t> with a temperature of about 5,800 </a:t>
            </a:r>
            <a:r>
              <a:rPr lang="en-US" dirty="0" smtClean="0">
                <a:hlinkClick r:id="rId6" action="ppaction://hlinkfile" tooltip="Kelvin"/>
              </a:rPr>
              <a:t>K</a:t>
            </a:r>
            <a:r>
              <a:rPr lang="en-US" dirty="0" smtClean="0"/>
              <a:t>.</a:t>
            </a:r>
            <a:r>
              <a:rPr lang="en-US" baseline="30000" dirty="0" smtClean="0">
                <a:hlinkClick r:id="" action="ppaction://hlinkfile"/>
              </a:rPr>
              <a:t>[7]</a:t>
            </a:r>
            <a:r>
              <a:rPr lang="en-US" dirty="0" smtClean="0"/>
              <a:t> The Sun emits EM radiation across most of the </a:t>
            </a:r>
            <a:r>
              <a:rPr lang="en-US" dirty="0" smtClean="0">
                <a:hlinkClick r:id="rId7" action="ppaction://hlinkfile" tooltip="Electromagnetic spectrum"/>
              </a:rPr>
              <a:t>electromagnetic spectrum</a:t>
            </a:r>
            <a:r>
              <a:rPr lang="en-US" dirty="0" smtClean="0"/>
              <a:t>. Although the Sun produces </a:t>
            </a:r>
            <a:r>
              <a:rPr lang="en-US" dirty="0" smtClean="0">
                <a:hlinkClick r:id="rId8" action="ppaction://hlinkfile" tooltip="Gamma ray"/>
              </a:rPr>
              <a:t>Gamma rays</a:t>
            </a:r>
            <a:r>
              <a:rPr lang="en-US" dirty="0" smtClean="0"/>
              <a:t> as a result of the </a:t>
            </a:r>
            <a:r>
              <a:rPr lang="en-US" dirty="0" smtClean="0">
                <a:hlinkClick r:id="rId9" action="ppaction://hlinkfile" tooltip="Nuclear fusion"/>
              </a:rPr>
              <a:t>Nuclear fusion</a:t>
            </a:r>
            <a:r>
              <a:rPr lang="en-US" dirty="0" smtClean="0"/>
              <a:t> process, these super high energy </a:t>
            </a:r>
            <a:r>
              <a:rPr lang="en-US" dirty="0" smtClean="0">
                <a:hlinkClick r:id="rId10" action="ppaction://hlinkfile" tooltip="Photon"/>
              </a:rPr>
              <a:t>photons</a:t>
            </a:r>
            <a:r>
              <a:rPr lang="en-US" dirty="0" smtClean="0"/>
              <a:t> are converted to lower energy photons before they reach the Sun's surface and are emitted out into space, so the Sun doesn't give off any gamma rays to speak of. The Sun does, however, emit </a:t>
            </a:r>
            <a:r>
              <a:rPr lang="en-US" dirty="0" smtClean="0">
                <a:hlinkClick r:id="rId11" action="ppaction://hlinkfile" tooltip="Xray"/>
              </a:rPr>
              <a:t>X-rays</a:t>
            </a:r>
            <a:r>
              <a:rPr lang="en-US" dirty="0" smtClean="0"/>
              <a:t>, </a:t>
            </a:r>
            <a:r>
              <a:rPr lang="en-US" dirty="0" smtClean="0">
                <a:hlinkClick r:id="rId12" action="ppaction://hlinkfile" tooltip="Ultraviolet"/>
              </a:rPr>
              <a:t>ultraviolet</a:t>
            </a:r>
            <a:r>
              <a:rPr lang="en-US" dirty="0" smtClean="0"/>
              <a:t>, </a:t>
            </a:r>
            <a:r>
              <a:rPr lang="en-US" dirty="0" smtClean="0">
                <a:hlinkClick r:id="rId13" action="ppaction://hlinkfile" tooltip="Light"/>
              </a:rPr>
              <a:t>visible light</a:t>
            </a:r>
            <a:r>
              <a:rPr lang="en-US" dirty="0" smtClean="0"/>
              <a:t> , </a:t>
            </a:r>
            <a:r>
              <a:rPr lang="en-US" dirty="0" smtClean="0">
                <a:hlinkClick r:id="rId14" action="ppaction://hlinkfile" tooltip="Infrared"/>
              </a:rPr>
              <a:t>infrared</a:t>
            </a:r>
            <a:r>
              <a:rPr lang="en-US" dirty="0" smtClean="0"/>
              <a:t>, and even </a:t>
            </a:r>
            <a:r>
              <a:rPr lang="en-US" dirty="0" smtClean="0">
                <a:hlinkClick r:id="rId15" action="ppaction://hlinkfile" tooltip="Radio wave"/>
              </a:rPr>
              <a:t>Radio waves</a:t>
            </a:r>
            <a:r>
              <a:rPr lang="en-US" dirty="0" smtClean="0"/>
              <a:t>.</a:t>
            </a:r>
            <a:r>
              <a:rPr lang="en-US" baseline="30000" dirty="0" smtClean="0">
                <a:hlinkClick r:id="" action="ppaction://hlinkfile"/>
              </a:rPr>
              <a:t>[8]</a:t>
            </a:r>
            <a:r>
              <a:rPr lang="en-US" dirty="0" smtClean="0"/>
              <a:t> When ultraviolet radiation is not absorbed by the atmosphere or other protective coating, it can cause damage to the skin known as </a:t>
            </a:r>
            <a:r>
              <a:rPr lang="en-US" dirty="0" smtClean="0">
                <a:hlinkClick r:id="rId16" action="ppaction://hlinkfile" tooltip="Sunburn"/>
              </a:rPr>
              <a:t>sunburn</a:t>
            </a:r>
            <a:r>
              <a:rPr lang="en-US" dirty="0" smtClean="0"/>
              <a:t> or trigger an adaptive change in human </a:t>
            </a:r>
            <a:r>
              <a:rPr lang="en-US" dirty="0" smtClean="0">
                <a:hlinkClick r:id="rId17" action="ppaction://hlinkfile" tooltip="Pigment"/>
              </a:rPr>
              <a:t>skin pigmentation</a:t>
            </a:r>
            <a:r>
              <a:rPr lang="en-US" dirty="0" smtClean="0"/>
              <a:t>.</a:t>
            </a:r>
          </a:p>
          <a:p>
            <a:r>
              <a:rPr lang="en-US" dirty="0" smtClean="0"/>
              <a:t>The spectrum of </a:t>
            </a:r>
            <a:r>
              <a:rPr lang="en-US" dirty="0" smtClean="0">
                <a:hlinkClick r:id="rId18" action="ppaction://hlinkfile" tooltip="Electromagnetic radiation"/>
              </a:rPr>
              <a:t>electromagnetic radiation</a:t>
            </a:r>
            <a:r>
              <a:rPr lang="en-US" dirty="0" smtClean="0"/>
              <a:t> striking the </a:t>
            </a:r>
            <a:r>
              <a:rPr lang="en-US" dirty="0" smtClean="0">
                <a:hlinkClick r:id="rId19" action="ppaction://hlinkfile" tooltip="Earth's atmosphere"/>
              </a:rPr>
              <a:t>Earth's atmosphere</a:t>
            </a:r>
            <a:r>
              <a:rPr lang="en-US" dirty="0" smtClean="0"/>
              <a:t> spans a range of 100 </a:t>
            </a:r>
            <a:r>
              <a:rPr lang="en-US" dirty="0" smtClean="0">
                <a:hlinkClick r:id="rId20" action="ppaction://hlinkfile" tooltip="Nanometer"/>
              </a:rPr>
              <a:t>nm</a:t>
            </a:r>
            <a:r>
              <a:rPr lang="en-US" dirty="0" smtClean="0"/>
              <a:t> to about 1 </a:t>
            </a:r>
            <a:r>
              <a:rPr lang="en-US" dirty="0" smtClean="0">
                <a:hlinkClick r:id="rId21" action="ppaction://hlinkfile" tooltip="Millimeter"/>
              </a:rPr>
              <a:t>mm</a:t>
            </a:r>
            <a:r>
              <a:rPr lang="en-US" dirty="0" smtClean="0"/>
              <a:t>. This can be divided into five regions in increasing order of </a:t>
            </a:r>
            <a:r>
              <a:rPr lang="en-US" dirty="0" smtClean="0">
                <a:hlinkClick r:id="rId22" action="ppaction://hlinkfile" tooltip="Wavelength"/>
              </a:rPr>
              <a:t>wavelengths</a:t>
            </a:r>
            <a:r>
              <a:rPr lang="en-US" dirty="0" smtClean="0"/>
              <a:t>:</a:t>
            </a:r>
            <a:r>
              <a:rPr lang="en-US" baseline="30000" dirty="0" smtClean="0">
                <a:hlinkClick r:id="" action="ppaction://hlinkfile"/>
              </a:rPr>
              <a:t>[9]</a:t>
            </a:r>
            <a:endParaRPr lang="en-US" dirty="0" smtClean="0"/>
          </a:p>
          <a:p>
            <a:r>
              <a:rPr lang="en-US" b="1" dirty="0" smtClean="0"/>
              <a:t>Ultraviolet C</a:t>
            </a:r>
            <a:r>
              <a:rPr lang="en-US" dirty="0" smtClean="0"/>
              <a:t> or (UVC) range, which spans a range of 100 to 280 nm. The term </a:t>
            </a:r>
            <a:r>
              <a:rPr lang="en-US" i="1" dirty="0" smtClean="0"/>
              <a:t>ultraviolet</a:t>
            </a:r>
            <a:r>
              <a:rPr lang="en-US" dirty="0" smtClean="0"/>
              <a:t> refers to the fact that the radiation is at higher frequency than violet light (and, hence also invisible to the </a:t>
            </a:r>
            <a:r>
              <a:rPr lang="en-US" dirty="0" smtClean="0">
                <a:hlinkClick r:id="rId23" action="ppaction://hlinkfile" tooltip="Human eye"/>
              </a:rPr>
              <a:t>human eye</a:t>
            </a:r>
            <a:r>
              <a:rPr lang="en-US" dirty="0" smtClean="0"/>
              <a:t>). Owing to absorption by the atmosphere very little reaches the Earth's surface (</a:t>
            </a:r>
            <a:r>
              <a:rPr lang="en-US" dirty="0" smtClean="0">
                <a:hlinkClick r:id="rId24" action="ppaction://hlinkfile" tooltip="Lithosphere"/>
              </a:rPr>
              <a:t>Lithosphere</a:t>
            </a:r>
            <a:r>
              <a:rPr lang="en-US" dirty="0" smtClean="0"/>
              <a:t>). This spectrum of radiation has </a:t>
            </a:r>
            <a:r>
              <a:rPr lang="en-US" dirty="0" smtClean="0">
                <a:hlinkClick r:id="rId25" tooltip="wiktionary:germicidal"/>
              </a:rPr>
              <a:t>germicidal</a:t>
            </a:r>
            <a:r>
              <a:rPr lang="en-US" dirty="0" smtClean="0"/>
              <a:t> properties, and is used in </a:t>
            </a:r>
            <a:r>
              <a:rPr lang="en-US" dirty="0" smtClean="0">
                <a:hlinkClick r:id="rId26" action="ppaction://hlinkfile" tooltip="Germicidal lamp"/>
              </a:rPr>
              <a:t>germicidal lamps</a:t>
            </a:r>
            <a:r>
              <a:rPr lang="en-US" dirty="0" smtClean="0"/>
              <a:t>.</a:t>
            </a:r>
          </a:p>
          <a:p>
            <a:r>
              <a:rPr lang="en-US" b="1" dirty="0" smtClean="0"/>
              <a:t>Ultraviolet B</a:t>
            </a:r>
            <a:r>
              <a:rPr lang="en-US" dirty="0" smtClean="0"/>
              <a:t> or (UVB) range spans 280 to 315 nm. It is also greatly absorbed by the atmosphere, and along with UVC is responsible for the </a:t>
            </a:r>
            <a:r>
              <a:rPr lang="en-US" dirty="0" smtClean="0">
                <a:hlinkClick r:id="rId27" action="ppaction://hlinkfile" tooltip="Photochemical reaction"/>
              </a:rPr>
              <a:t>photochemical reaction</a:t>
            </a:r>
            <a:r>
              <a:rPr lang="en-US" dirty="0" smtClean="0"/>
              <a:t> leading to the production of the </a:t>
            </a:r>
            <a:r>
              <a:rPr lang="en-US" dirty="0" smtClean="0">
                <a:hlinkClick r:id="rId28" action="ppaction://hlinkfile" tooltip="Ozone layer"/>
              </a:rPr>
              <a:t>ozone layer</a:t>
            </a:r>
            <a:r>
              <a:rPr lang="en-US" dirty="0" smtClean="0"/>
              <a:t>.</a:t>
            </a:r>
          </a:p>
          <a:p>
            <a:r>
              <a:rPr lang="en-US" b="1" dirty="0" smtClean="0"/>
              <a:t>Ultraviolet A</a:t>
            </a:r>
            <a:r>
              <a:rPr lang="en-US" dirty="0" smtClean="0"/>
              <a:t> or (UVA) spans 315 to 400 nm. It has been traditionally held as less damaging to the </a:t>
            </a:r>
            <a:r>
              <a:rPr lang="en-US" dirty="0" smtClean="0">
                <a:hlinkClick r:id="rId29" action="ppaction://hlinkfile" tooltip="DNA"/>
              </a:rPr>
              <a:t>DNA</a:t>
            </a:r>
            <a:r>
              <a:rPr lang="en-US" dirty="0" smtClean="0"/>
              <a:t>, and hence used in </a:t>
            </a:r>
            <a:r>
              <a:rPr lang="en-US" dirty="0" smtClean="0">
                <a:hlinkClick r:id="rId30" action="ppaction://hlinkfile" tooltip="Sun tanning"/>
              </a:rPr>
              <a:t>tanning</a:t>
            </a:r>
            <a:r>
              <a:rPr lang="en-US" dirty="0" smtClean="0"/>
              <a:t> and </a:t>
            </a:r>
            <a:r>
              <a:rPr lang="en-US" dirty="0" smtClean="0">
                <a:hlinkClick r:id="rId31" action="ppaction://hlinkfile" tooltip="PUVA"/>
              </a:rPr>
              <a:t>PUVA</a:t>
            </a:r>
            <a:r>
              <a:rPr lang="en-US" dirty="0" smtClean="0"/>
              <a:t> therapy for </a:t>
            </a:r>
            <a:r>
              <a:rPr lang="en-US" dirty="0" smtClean="0">
                <a:hlinkClick r:id="rId32" action="ppaction://hlinkfile" tooltip="Psoriasis"/>
              </a:rPr>
              <a:t>psoriasis</a:t>
            </a:r>
            <a:r>
              <a:rPr lang="en-US" dirty="0" smtClean="0"/>
              <a:t>.</a:t>
            </a:r>
          </a:p>
          <a:p>
            <a:r>
              <a:rPr lang="en-US" b="1" dirty="0" smtClean="0"/>
              <a:t>Visible range</a:t>
            </a:r>
            <a:r>
              <a:rPr lang="en-US" dirty="0" smtClean="0"/>
              <a:t> or </a:t>
            </a:r>
            <a:r>
              <a:rPr lang="en-US" b="1" dirty="0" smtClean="0">
                <a:hlinkClick r:id="rId13" action="ppaction://hlinkfile" tooltip="Light"/>
              </a:rPr>
              <a:t>light</a:t>
            </a:r>
            <a:r>
              <a:rPr lang="en-US" dirty="0" smtClean="0"/>
              <a:t> spans 380 to 780 nm. As the name suggests, it is this range that is visible to the naked eye.</a:t>
            </a:r>
          </a:p>
          <a:p>
            <a:r>
              <a:rPr lang="en-US" b="1" dirty="0" smtClean="0">
                <a:hlinkClick r:id="rId14" action="ppaction://hlinkfile" tooltip="Infrared"/>
              </a:rPr>
              <a:t>Infrared</a:t>
            </a:r>
            <a:r>
              <a:rPr lang="en-US" dirty="0" smtClean="0"/>
              <a:t> range that spans 700 nm to 10</a:t>
            </a:r>
            <a:r>
              <a:rPr lang="en-US" baseline="30000" dirty="0" smtClean="0"/>
              <a:t>6</a:t>
            </a:r>
            <a:r>
              <a:rPr lang="en-US" dirty="0" smtClean="0"/>
              <a:t> nm (1 </a:t>
            </a:r>
            <a:r>
              <a:rPr lang="en-US" dirty="0" smtClean="0">
                <a:hlinkClick r:id="rId21" action="ppaction://hlinkfile" tooltip="Millimeter"/>
              </a:rPr>
              <a:t>mm</a:t>
            </a:r>
            <a:r>
              <a:rPr lang="en-US" dirty="0" smtClean="0"/>
              <a:t>). It is responsible for an important part of the electromagnetic radiation that reaches the Earth. It is also divided into three types on the basis of wavelength: </a:t>
            </a:r>
          </a:p>
          <a:p>
            <a:pPr lvl="1"/>
            <a:r>
              <a:rPr lang="en-US" dirty="0" smtClean="0"/>
              <a:t>Infrared-A: 700 nm to 1,400 nm</a:t>
            </a:r>
          </a:p>
          <a:p>
            <a:pPr lvl="1"/>
            <a:r>
              <a:rPr lang="en-US" dirty="0" smtClean="0"/>
              <a:t>Infrared-B: 1,400 nm to 3,000 nm</a:t>
            </a:r>
          </a:p>
          <a:p>
            <a:pPr lvl="1"/>
            <a:r>
              <a:rPr lang="en-US" dirty="0" smtClean="0"/>
              <a:t>Infrared-C: 3,000 nm to 1 mm.</a:t>
            </a:r>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18</a:t>
            </a:fld>
            <a:endParaRPr lang="en-US"/>
          </a:p>
        </p:txBody>
      </p:sp>
    </p:spTree>
    <p:extLst>
      <p:ext uri="{BB962C8B-B14F-4D97-AF65-F5344CB8AC3E}">
        <p14:creationId xmlns:p14="http://schemas.microsoft.com/office/powerpoint/2010/main" val="163956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19</a:t>
            </a:fld>
            <a:endParaRPr lang="en-US"/>
          </a:p>
        </p:txBody>
      </p:sp>
    </p:spTree>
    <p:extLst>
      <p:ext uri="{BB962C8B-B14F-4D97-AF65-F5344CB8AC3E}">
        <p14:creationId xmlns:p14="http://schemas.microsoft.com/office/powerpoint/2010/main" val="14773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Electro magnetic spectrum</a:t>
            </a:r>
          </a:p>
          <a:p>
            <a:r>
              <a:rPr lang="en-US" sz="1200" kern="1200" dirty="0" smtClean="0">
                <a:solidFill>
                  <a:schemeClr val="tx1"/>
                </a:solidFill>
                <a:latin typeface="+mn-lt"/>
                <a:ea typeface="+mn-ea"/>
                <a:cs typeface="+mn-cs"/>
              </a:rPr>
              <a:t>The main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regions of the spectrum are approximately:</a:t>
            </a:r>
          </a:p>
          <a:p>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region</a:t>
            </a:r>
            <a:r>
              <a:rPr lang="en-US" dirty="0" smtClean="0"/>
              <a:t> </a:t>
            </a:r>
            <a:r>
              <a:rPr lang="en-US" sz="1200" kern="1200" dirty="0" smtClean="0">
                <a:solidFill>
                  <a:schemeClr val="tx1"/>
                </a:solidFill>
                <a:latin typeface="+mn-lt"/>
                <a:ea typeface="+mn-ea"/>
                <a:cs typeface="+mn-cs"/>
              </a:rPr>
              <a:t>wavelength (nm)</a:t>
            </a:r>
            <a:r>
              <a:rPr lang="en-US" dirty="0" smtClean="0"/>
              <a:t> </a:t>
            </a:r>
            <a:r>
              <a:rPr lang="en-US" sz="1200" kern="1200" dirty="0" smtClean="0">
                <a:solidFill>
                  <a:schemeClr val="tx1"/>
                </a:solidFill>
                <a:latin typeface="+mn-lt"/>
                <a:ea typeface="+mn-ea"/>
                <a:cs typeface="+mn-cs"/>
              </a:rPr>
              <a:t>violet</a:t>
            </a:r>
            <a:r>
              <a:rPr lang="en-US" dirty="0" smtClean="0"/>
              <a:t> </a:t>
            </a:r>
            <a:r>
              <a:rPr lang="en-US" sz="1200" kern="1200" dirty="0" smtClean="0">
                <a:solidFill>
                  <a:schemeClr val="tx1"/>
                </a:solidFill>
                <a:latin typeface="+mn-lt"/>
                <a:ea typeface="+mn-ea"/>
                <a:cs typeface="+mn-cs"/>
              </a:rPr>
              <a:t>380 - 435</a:t>
            </a:r>
            <a:r>
              <a:rPr lang="en-US" dirty="0" smtClean="0"/>
              <a:t> </a:t>
            </a:r>
            <a:r>
              <a:rPr lang="en-US" sz="1200" kern="1200" dirty="0" smtClean="0">
                <a:solidFill>
                  <a:schemeClr val="tx1"/>
                </a:solidFill>
                <a:latin typeface="+mn-lt"/>
                <a:ea typeface="+mn-ea"/>
                <a:cs typeface="+mn-cs"/>
              </a:rPr>
              <a:t>blue</a:t>
            </a:r>
            <a:r>
              <a:rPr lang="en-US" dirty="0" smtClean="0"/>
              <a:t> </a:t>
            </a:r>
            <a:r>
              <a:rPr lang="en-US" sz="1200" kern="1200" dirty="0" smtClean="0">
                <a:solidFill>
                  <a:schemeClr val="tx1"/>
                </a:solidFill>
                <a:latin typeface="+mn-lt"/>
                <a:ea typeface="+mn-ea"/>
                <a:cs typeface="+mn-cs"/>
              </a:rPr>
              <a:t>435 - 500</a:t>
            </a:r>
            <a:r>
              <a:rPr lang="en-US" dirty="0" smtClean="0"/>
              <a:t> </a:t>
            </a:r>
            <a:r>
              <a:rPr lang="en-US" sz="1200" kern="1200" dirty="0" smtClean="0">
                <a:solidFill>
                  <a:schemeClr val="tx1"/>
                </a:solidFill>
                <a:latin typeface="+mn-lt"/>
                <a:ea typeface="+mn-ea"/>
                <a:cs typeface="+mn-cs"/>
              </a:rPr>
              <a:t>cyan</a:t>
            </a:r>
            <a:r>
              <a:rPr lang="en-US" dirty="0" smtClean="0"/>
              <a:t> </a:t>
            </a:r>
            <a:r>
              <a:rPr lang="en-US" sz="1200" kern="1200" dirty="0" smtClean="0">
                <a:solidFill>
                  <a:schemeClr val="tx1"/>
                </a:solidFill>
                <a:latin typeface="+mn-lt"/>
                <a:ea typeface="+mn-ea"/>
                <a:cs typeface="+mn-cs"/>
              </a:rPr>
              <a:t>500 - 520</a:t>
            </a:r>
            <a:r>
              <a:rPr lang="en-US" dirty="0" smtClean="0"/>
              <a:t> </a:t>
            </a:r>
            <a:r>
              <a:rPr lang="en-US" sz="1200" kern="1200" dirty="0" smtClean="0">
                <a:solidFill>
                  <a:schemeClr val="tx1"/>
                </a:solidFill>
                <a:latin typeface="+mn-lt"/>
                <a:ea typeface="+mn-ea"/>
                <a:cs typeface="+mn-cs"/>
              </a:rPr>
              <a:t>green</a:t>
            </a:r>
            <a:r>
              <a:rPr lang="en-US" dirty="0" smtClean="0"/>
              <a:t> </a:t>
            </a:r>
            <a:r>
              <a:rPr lang="en-US" sz="1200" kern="1200" dirty="0" smtClean="0">
                <a:solidFill>
                  <a:schemeClr val="tx1"/>
                </a:solidFill>
                <a:latin typeface="+mn-lt"/>
                <a:ea typeface="+mn-ea"/>
                <a:cs typeface="+mn-cs"/>
              </a:rPr>
              <a:t>520 - 565</a:t>
            </a:r>
            <a:r>
              <a:rPr lang="en-US" dirty="0" smtClean="0"/>
              <a:t> </a:t>
            </a:r>
            <a:r>
              <a:rPr lang="en-US" sz="1200" kern="1200" dirty="0" smtClean="0">
                <a:solidFill>
                  <a:schemeClr val="tx1"/>
                </a:solidFill>
                <a:latin typeface="+mn-lt"/>
                <a:ea typeface="+mn-ea"/>
                <a:cs typeface="+mn-cs"/>
              </a:rPr>
              <a:t>yellow</a:t>
            </a:r>
            <a:r>
              <a:rPr lang="en-US" dirty="0" smtClean="0"/>
              <a:t> </a:t>
            </a:r>
            <a:r>
              <a:rPr lang="en-US" sz="1200" kern="1200" dirty="0" smtClean="0">
                <a:solidFill>
                  <a:schemeClr val="tx1"/>
                </a:solidFill>
                <a:latin typeface="+mn-lt"/>
                <a:ea typeface="+mn-ea"/>
                <a:cs typeface="+mn-cs"/>
              </a:rPr>
              <a:t>565 - 590</a:t>
            </a:r>
            <a:r>
              <a:rPr lang="en-US" dirty="0" smtClean="0"/>
              <a:t> </a:t>
            </a:r>
            <a:r>
              <a:rPr lang="en-US" sz="1200" kern="1200" dirty="0" smtClean="0">
                <a:solidFill>
                  <a:schemeClr val="tx1"/>
                </a:solidFill>
                <a:latin typeface="+mn-lt"/>
                <a:ea typeface="+mn-ea"/>
                <a:cs typeface="+mn-cs"/>
              </a:rPr>
              <a:t>orange</a:t>
            </a:r>
            <a:r>
              <a:rPr lang="en-US" dirty="0" smtClean="0"/>
              <a:t> </a:t>
            </a:r>
            <a:r>
              <a:rPr lang="en-US" sz="1200" kern="1200" dirty="0" smtClean="0">
                <a:solidFill>
                  <a:schemeClr val="tx1"/>
                </a:solidFill>
                <a:latin typeface="+mn-lt"/>
                <a:ea typeface="+mn-ea"/>
                <a:cs typeface="+mn-cs"/>
              </a:rPr>
              <a:t>590 - 625</a:t>
            </a:r>
            <a:r>
              <a:rPr lang="en-US" dirty="0" smtClean="0"/>
              <a:t> </a:t>
            </a:r>
            <a:r>
              <a:rPr lang="en-US" sz="1200" kern="1200" dirty="0" smtClean="0">
                <a:solidFill>
                  <a:schemeClr val="tx1"/>
                </a:solidFill>
                <a:latin typeface="+mn-lt"/>
                <a:ea typeface="+mn-ea"/>
                <a:cs typeface="+mn-cs"/>
              </a:rPr>
              <a:t>red</a:t>
            </a:r>
            <a:r>
              <a:rPr lang="en-US" dirty="0" smtClean="0"/>
              <a:t> </a:t>
            </a:r>
            <a:r>
              <a:rPr lang="en-US" sz="1200" kern="1200" dirty="0" smtClean="0">
                <a:solidFill>
                  <a:schemeClr val="tx1"/>
                </a:solidFill>
                <a:latin typeface="+mn-lt"/>
                <a:ea typeface="+mn-ea"/>
                <a:cs typeface="+mn-cs"/>
              </a:rPr>
              <a:t>625 - 740 Don't assume that there is some clear cut-off point between all these </a:t>
            </a:r>
            <a:r>
              <a:rPr lang="en-US" sz="1200" kern="1200" dirty="0" err="1" smtClean="0">
                <a:solidFill>
                  <a:schemeClr val="tx1"/>
                </a:solidFill>
                <a:latin typeface="+mn-lt"/>
                <a:ea typeface="+mn-ea"/>
                <a:cs typeface="+mn-cs"/>
              </a:rPr>
              <a:t>colours</a:t>
            </a:r>
            <a:r>
              <a:rPr lang="en-US" sz="1200" kern="1200" dirty="0" smtClean="0">
                <a:solidFill>
                  <a:schemeClr val="tx1"/>
                </a:solidFill>
                <a:latin typeface="+mn-lt"/>
                <a:ea typeface="+mn-ea"/>
                <a:cs typeface="+mn-cs"/>
              </a:rPr>
              <a:t>. In reality, the </a:t>
            </a:r>
            <a:r>
              <a:rPr lang="en-US" sz="1200" kern="1200" dirty="0" err="1" smtClean="0">
                <a:solidFill>
                  <a:schemeClr val="tx1"/>
                </a:solidFill>
                <a:latin typeface="+mn-lt"/>
                <a:ea typeface="+mn-ea"/>
                <a:cs typeface="+mn-cs"/>
              </a:rPr>
              <a:t>colours</a:t>
            </a:r>
            <a:r>
              <a:rPr lang="en-US" sz="1200" kern="1200" dirty="0" smtClean="0">
                <a:solidFill>
                  <a:schemeClr val="tx1"/>
                </a:solidFill>
                <a:latin typeface="+mn-lt"/>
                <a:ea typeface="+mn-ea"/>
                <a:cs typeface="+mn-cs"/>
              </a:rPr>
              <a:t> just merge seamlessly into one another - much more seamlessly than in my diagram!</a:t>
            </a:r>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a:t>
            </a:fld>
            <a:endParaRPr lang="en-US"/>
          </a:p>
        </p:txBody>
      </p:sp>
    </p:spTree>
    <p:extLst>
      <p:ext uri="{BB962C8B-B14F-4D97-AF65-F5344CB8AC3E}">
        <p14:creationId xmlns:p14="http://schemas.microsoft.com/office/powerpoint/2010/main" val="388306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 bonds are usually weaker than </a:t>
            </a:r>
            <a:r>
              <a:rPr lang="en-US" dirty="0" smtClean="0">
                <a:hlinkClick r:id="rId3" action="ppaction://hlinkfile" tooltip="Sigma bond"/>
              </a:rPr>
              <a:t>sigma bonds</a:t>
            </a:r>
            <a:r>
              <a:rPr lang="en-US" dirty="0" smtClean="0"/>
              <a:t>. From the perspective of </a:t>
            </a:r>
            <a:r>
              <a:rPr lang="en-US" dirty="0" smtClean="0">
                <a:hlinkClick r:id="rId4" action="ppaction://hlinkfile" tooltip="Quantum mechanics"/>
              </a:rPr>
              <a:t>quantum mechanics</a:t>
            </a:r>
            <a:r>
              <a:rPr lang="en-US" dirty="0" smtClean="0"/>
              <a:t>, this bond's weakness is explained by significantly less overlap between the component p-orbitals due to their parallel orientation.</a:t>
            </a:r>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20</a:t>
            </a:fld>
            <a:endParaRPr lang="en-US"/>
          </a:p>
        </p:txBody>
      </p:sp>
    </p:spTree>
    <p:extLst>
      <p:ext uri="{BB962C8B-B14F-4D97-AF65-F5344CB8AC3E}">
        <p14:creationId xmlns:p14="http://schemas.microsoft.com/office/powerpoint/2010/main" val="421990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page explains what happens when organic compounds absorb UV or visible light, and why the wavelength of light absorbed varies from compound to compound.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were talking about the various sorts of orbitals present in organic compounds on the introductory page (see above), you will have come across this diagram showing their relative energies:</a:t>
            </a:r>
          </a:p>
          <a:p>
            <a:r>
              <a:rPr lang="en-US" sz="1200" kern="1200" dirty="0" smtClean="0">
                <a:solidFill>
                  <a:schemeClr val="tx1"/>
                </a:solidFill>
                <a:latin typeface="+mn-lt"/>
                <a:ea typeface="+mn-ea"/>
                <a:cs typeface="+mn-cs"/>
              </a:rPr>
              <a:t>Remember that the diagram isn't intended to be to scale - it just shows the relative placing of the different orbitals.</a:t>
            </a:r>
          </a:p>
          <a:p>
            <a:r>
              <a:rPr lang="en-US" sz="1200" kern="1200" dirty="0" smtClean="0">
                <a:solidFill>
                  <a:schemeClr val="tx1"/>
                </a:solidFill>
                <a:latin typeface="+mn-lt"/>
                <a:ea typeface="+mn-ea"/>
                <a:cs typeface="+mn-cs"/>
              </a:rPr>
              <a:t>When light passes through the compound, energy from the light is used to promote an electron from a bonding or non-bonding orbital into one of the empty anti-bonding orbitals.</a:t>
            </a:r>
          </a:p>
          <a:p>
            <a:r>
              <a:rPr lang="en-US" dirty="0" smtClean="0"/>
              <a:t>For a-bond 6-12ev</a:t>
            </a:r>
          </a:p>
          <a:p>
            <a:r>
              <a:rPr lang="en-US" dirty="0" smtClean="0"/>
              <a:t>For</a:t>
            </a:r>
            <a:r>
              <a:rPr lang="en-US" baseline="0" dirty="0" smtClean="0"/>
              <a:t> pi-bond 1-3ev</a:t>
            </a:r>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21</a:t>
            </a:fld>
            <a:endParaRPr lang="en-US"/>
          </a:p>
        </p:txBody>
      </p:sp>
    </p:spTree>
    <p:extLst>
      <p:ext uri="{BB962C8B-B14F-4D97-AF65-F5344CB8AC3E}">
        <p14:creationId xmlns:p14="http://schemas.microsoft.com/office/powerpoint/2010/main" val="403733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interaction of the two double bonds with each other to produce a </a:t>
            </a:r>
            <a:r>
              <a:rPr lang="en-US" sz="1200" kern="1200" dirty="0" err="1" smtClean="0">
                <a:solidFill>
                  <a:schemeClr val="tx1"/>
                </a:solidFill>
                <a:latin typeface="+mn-lt"/>
                <a:ea typeface="+mn-ea"/>
                <a:cs typeface="+mn-cs"/>
              </a:rPr>
              <a:t>delocalised</a:t>
            </a:r>
            <a:r>
              <a:rPr lang="en-US" sz="1200" kern="1200" dirty="0" smtClean="0">
                <a:solidFill>
                  <a:schemeClr val="tx1"/>
                </a:solidFill>
                <a:latin typeface="+mn-lt"/>
                <a:ea typeface="+mn-ea"/>
                <a:cs typeface="+mn-cs"/>
              </a:rPr>
              <a:t> system of pi electrons over all four atoms is known as </a:t>
            </a:r>
            <a:r>
              <a:rPr lang="en-US" sz="1200" b="1" i="1" kern="1200" dirty="0" smtClean="0">
                <a:solidFill>
                  <a:schemeClr val="tx1"/>
                </a:solidFill>
                <a:latin typeface="+mn-lt"/>
                <a:ea typeface="+mn-ea"/>
                <a:cs typeface="+mn-cs"/>
              </a:rPr>
              <a:t>conjugation</a:t>
            </a:r>
            <a:r>
              <a:rPr lang="en-US" sz="1200" kern="1200" dirty="0" smtClean="0">
                <a:solidFill>
                  <a:schemeClr val="tx1"/>
                </a:solidFill>
                <a:latin typeface="+mn-lt"/>
                <a:ea typeface="+mn-ea"/>
                <a:cs typeface="+mn-cs"/>
              </a:rPr>
              <a:t>. Conjugation in this context literally means "joining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picture the formation of the various molecular orbitals as if you were thinking about two </a:t>
            </a:r>
            <a:r>
              <a:rPr lang="en-US" sz="1200" kern="1200" dirty="0" err="1" smtClean="0">
                <a:solidFill>
                  <a:schemeClr val="tx1"/>
                </a:solidFill>
                <a:latin typeface="+mn-lt"/>
                <a:ea typeface="+mn-ea"/>
                <a:cs typeface="+mn-cs"/>
              </a:rPr>
              <a:t>ethene</a:t>
            </a:r>
            <a:r>
              <a:rPr lang="en-US" sz="1200" kern="1200" dirty="0" smtClean="0">
                <a:solidFill>
                  <a:schemeClr val="tx1"/>
                </a:solidFill>
                <a:latin typeface="+mn-lt"/>
                <a:ea typeface="+mn-ea"/>
                <a:cs typeface="+mn-cs"/>
              </a:rPr>
              <a:t> molecules joined together. You would have sigma bonds formed by the end-to-end overlap of various orbitals on the carbons and </a:t>
            </a:r>
            <a:r>
              <a:rPr lang="en-US" sz="1200" kern="1200" dirty="0" err="1" smtClean="0">
                <a:solidFill>
                  <a:schemeClr val="tx1"/>
                </a:solidFill>
                <a:latin typeface="+mn-lt"/>
                <a:ea typeface="+mn-ea"/>
                <a:cs typeface="+mn-cs"/>
              </a:rPr>
              <a:t>hydrogens</a:t>
            </a:r>
            <a:r>
              <a:rPr lang="en-US" sz="1200" kern="1200" dirty="0" smtClean="0">
                <a:solidFill>
                  <a:schemeClr val="tx1"/>
                </a:solidFill>
                <a:latin typeface="+mn-lt"/>
                <a:ea typeface="+mn-ea"/>
                <a:cs typeface="+mn-cs"/>
              </a:rPr>
              <a:t>. That would leave you with a p-orbital on each carbon atom.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Those p-orbitals will overlap sideways - all of them! A system of </a:t>
            </a:r>
            <a:r>
              <a:rPr lang="en-US" sz="1200" kern="1200" dirty="0" err="1" smtClean="0">
                <a:solidFill>
                  <a:schemeClr val="tx1"/>
                </a:solidFill>
                <a:latin typeface="+mn-lt"/>
                <a:ea typeface="+mn-ea"/>
                <a:cs typeface="+mn-cs"/>
              </a:rPr>
              <a:t>delocalised</a:t>
            </a:r>
            <a:r>
              <a:rPr lang="en-US" sz="1200" kern="1200" dirty="0" smtClean="0">
                <a:solidFill>
                  <a:schemeClr val="tx1"/>
                </a:solidFill>
                <a:latin typeface="+mn-lt"/>
                <a:ea typeface="+mn-ea"/>
                <a:cs typeface="+mn-cs"/>
              </a:rPr>
              <a:t> pi bonds is formed, similar to the benzene case that you are probably familiar with. The diagram shows </a:t>
            </a:r>
            <a:r>
              <a:rPr lang="en-US" sz="1200" i="1" kern="1200" dirty="0" smtClean="0">
                <a:solidFill>
                  <a:schemeClr val="tx1"/>
                </a:solidFill>
                <a:latin typeface="+mn-lt"/>
                <a:ea typeface="+mn-ea"/>
                <a:cs typeface="+mn-cs"/>
              </a:rPr>
              <a:t>one</a:t>
            </a:r>
            <a:r>
              <a:rPr lang="en-US" sz="1200" kern="1200" dirty="0" smtClean="0">
                <a:solidFill>
                  <a:schemeClr val="tx1"/>
                </a:solidFill>
                <a:latin typeface="+mn-lt"/>
                <a:ea typeface="+mn-ea"/>
                <a:cs typeface="+mn-cs"/>
              </a:rPr>
              <a:t> of those molecular orbitals.</a:t>
            </a:r>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22</a:t>
            </a:fld>
            <a:endParaRPr lang="en-US"/>
          </a:p>
        </p:txBody>
      </p:sp>
    </p:spTree>
    <p:extLst>
      <p:ext uri="{BB962C8B-B14F-4D97-AF65-F5344CB8AC3E}">
        <p14:creationId xmlns:p14="http://schemas.microsoft.com/office/powerpoint/2010/main" val="58095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23</a:t>
            </a:fld>
            <a:endParaRPr lang="en-US"/>
          </a:p>
        </p:txBody>
      </p:sp>
    </p:spTree>
    <p:extLst>
      <p:ext uri="{BB962C8B-B14F-4D97-AF65-F5344CB8AC3E}">
        <p14:creationId xmlns:p14="http://schemas.microsoft.com/office/powerpoint/2010/main" val="3663507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24</a:t>
            </a:fld>
            <a:endParaRPr lang="en-US"/>
          </a:p>
        </p:txBody>
      </p:sp>
    </p:spTree>
    <p:extLst>
      <p:ext uri="{BB962C8B-B14F-4D97-AF65-F5344CB8AC3E}">
        <p14:creationId xmlns:p14="http://schemas.microsoft.com/office/powerpoint/2010/main" val="386149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pass white light through a </a:t>
            </a:r>
            <a:r>
              <a:rPr lang="en-US" sz="1200" kern="1200" dirty="0" err="1" smtClean="0">
                <a:solidFill>
                  <a:schemeClr val="tx1"/>
                </a:solidFill>
                <a:latin typeface="+mn-lt"/>
                <a:ea typeface="+mn-ea"/>
                <a:cs typeface="+mn-cs"/>
              </a:rPr>
              <a:t>coloured</a:t>
            </a:r>
            <a:r>
              <a:rPr lang="en-US" sz="1200" kern="1200" dirty="0" smtClean="0">
                <a:solidFill>
                  <a:schemeClr val="tx1"/>
                </a:solidFill>
                <a:latin typeface="+mn-lt"/>
                <a:ea typeface="+mn-ea"/>
                <a:cs typeface="+mn-cs"/>
              </a:rPr>
              <a:t> substance, some of the light gets absorbed. A solution containing hydrated copper(II) ions, for example, looks pale blue because the solution absorbs light from the red end of the spectrum. The remaining wavelengths in the light combine in the eye and brain to give the appearance of cyan (pale blue).</a:t>
            </a:r>
          </a:p>
          <a:p>
            <a:r>
              <a:rPr lang="en-US" sz="1200" kern="1200" dirty="0" smtClean="0">
                <a:solidFill>
                  <a:schemeClr val="tx1"/>
                </a:solidFill>
                <a:latin typeface="+mn-lt"/>
                <a:ea typeface="+mn-ea"/>
                <a:cs typeface="+mn-cs"/>
              </a:rPr>
              <a:t>Some </a:t>
            </a:r>
            <a:r>
              <a:rPr lang="en-US" sz="1200" kern="1200" dirty="0" err="1" smtClean="0">
                <a:solidFill>
                  <a:schemeClr val="tx1"/>
                </a:solidFill>
                <a:latin typeface="+mn-lt"/>
                <a:ea typeface="+mn-ea"/>
                <a:cs typeface="+mn-cs"/>
              </a:rPr>
              <a:t>colourless</a:t>
            </a:r>
            <a:r>
              <a:rPr lang="en-US" sz="1200" kern="1200" dirty="0" smtClean="0">
                <a:solidFill>
                  <a:schemeClr val="tx1"/>
                </a:solidFill>
                <a:latin typeface="+mn-lt"/>
                <a:ea typeface="+mn-ea"/>
                <a:cs typeface="+mn-cs"/>
              </a:rPr>
              <a:t> substances also absorb light - but in the ultra-violet region. Since we can't see UV light, we don't notice this absorption.</a:t>
            </a:r>
          </a:p>
          <a:p>
            <a:r>
              <a:rPr lang="en-US" sz="1200" kern="1200" dirty="0" smtClean="0">
                <a:solidFill>
                  <a:schemeClr val="tx1"/>
                </a:solidFill>
                <a:latin typeface="+mn-lt"/>
                <a:ea typeface="+mn-ea"/>
                <a:cs typeface="+mn-cs"/>
              </a:rPr>
              <a:t>Different substances absorb different wavelengths of light, and this can be used to help to identify the substance - the presence of particular metal ions, for example, or of particular functional groups in organic compounds.</a:t>
            </a:r>
          </a:p>
          <a:p>
            <a:r>
              <a:rPr lang="en-US" sz="1200" kern="1200" dirty="0" smtClean="0">
                <a:solidFill>
                  <a:schemeClr val="tx1"/>
                </a:solidFill>
                <a:latin typeface="+mn-lt"/>
                <a:ea typeface="+mn-ea"/>
                <a:cs typeface="+mn-cs"/>
              </a:rPr>
              <a:t>The amount of absorption is also dependent on the concentration of the substance if it is in solution. Measurement of the amount of absorption can be used to find concentrations of very dilute solutions.</a:t>
            </a:r>
          </a:p>
          <a:p>
            <a:r>
              <a:rPr lang="en-US" sz="1200" kern="1200" dirty="0" smtClean="0">
                <a:solidFill>
                  <a:schemeClr val="tx1"/>
                </a:solidFill>
                <a:latin typeface="+mn-lt"/>
                <a:ea typeface="+mn-ea"/>
                <a:cs typeface="+mn-cs"/>
              </a:rPr>
              <a:t>An absorption spectrometer measures the way that the light absorbed by a compound varies across the UV and visible spectrum.</a:t>
            </a:r>
          </a:p>
          <a:p>
            <a:r>
              <a:rPr lang="en-US" sz="1200" kern="1200" dirty="0" smtClean="0">
                <a:solidFill>
                  <a:schemeClr val="tx1"/>
                </a:solidFill>
                <a:latin typeface="+mn-lt"/>
                <a:ea typeface="+mn-ea"/>
                <a:cs typeface="+mn-cs"/>
              </a:rPr>
              <a:t>You need a light source which gives the entire visible spectrum plus the near ultra-violet so that you are covering the range from about 200 nm to about 800 nm. (This extends slightly into the near infra-red as well.)</a:t>
            </a:r>
          </a:p>
          <a:p>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"Near UV" and "near IR" simply means the parts of the UV and IR spectra which are close to the visible spectrum. If you aren't happy about how the various types of </a:t>
            </a:r>
            <a:r>
              <a:rPr lang="en-US" sz="1200" kern="1200" dirty="0" smtClean="0">
                <a:solidFill>
                  <a:schemeClr val="tx1"/>
                </a:solidFill>
                <a:latin typeface="+mn-lt"/>
                <a:ea typeface="+mn-ea"/>
                <a:cs typeface="+mn-cs"/>
                <a:hlinkClick r:id="rId3" action="ppaction://hlinkfile"/>
              </a:rPr>
              <a:t>electromagnetic radiation</a:t>
            </a:r>
            <a:r>
              <a:rPr lang="en-US" sz="1200" kern="1200" dirty="0" smtClean="0">
                <a:solidFill>
                  <a:schemeClr val="tx1"/>
                </a:solidFill>
                <a:latin typeface="+mn-lt"/>
                <a:ea typeface="+mn-ea"/>
                <a:cs typeface="+mn-cs"/>
              </a:rPr>
              <a:t> relate to each other, follow this link before you go on. Use the BACK button on your browser to return here later.</a:t>
            </a:r>
            <a:br>
              <a:rPr lang="en-US" sz="1200" kern="1200" dirty="0" smtClean="0">
                <a:solidFill>
                  <a:schemeClr val="tx1"/>
                </a:solidFill>
                <a:latin typeface="+mn-lt"/>
                <a:ea typeface="+mn-ea"/>
                <a:cs typeface="+mn-cs"/>
              </a:rPr>
            </a:br>
            <a:r>
              <a:rPr lang="en-US" dirty="0" smtClean="0"/>
              <a:t/>
            </a:r>
            <a:br>
              <a:rPr lang="en-US" dirty="0" smtClean="0"/>
            </a:br>
            <a:endParaRPr lang="en-US" dirty="0" smtClean="0"/>
          </a:p>
          <a:p>
            <a:r>
              <a:rPr lang="en-US" sz="1200" kern="1200" dirty="0" smtClean="0">
                <a:solidFill>
                  <a:schemeClr val="tx1"/>
                </a:solidFill>
                <a:latin typeface="+mn-lt"/>
                <a:ea typeface="+mn-ea"/>
                <a:cs typeface="+mn-cs"/>
              </a:rPr>
              <a:t>You can't get this range of wavelengths from a single lamp, and so a combination of two is used - a deuterium lamp for the UV part of the spectrum, and a tungsten / halogen lamp for the visible part.</a:t>
            </a:r>
          </a:p>
          <a:p>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A deuterium lamp contains deuterium gas under low pressure subjected to a high voltage. It produces a continuous spectrum in the part of the UV spectrum we are interested in.</a:t>
            </a:r>
            <a:br>
              <a:rPr lang="en-US" sz="1200" kern="1200" dirty="0" smtClean="0">
                <a:solidFill>
                  <a:schemeClr val="tx1"/>
                </a:solidFill>
                <a:latin typeface="+mn-lt"/>
                <a:ea typeface="+mn-ea"/>
                <a:cs typeface="+mn-cs"/>
              </a:rPr>
            </a:br>
            <a:r>
              <a:rPr lang="en-US" dirty="0" smtClean="0"/>
              <a:t/>
            </a:r>
            <a:br>
              <a:rPr lang="en-US" dirty="0" smtClean="0"/>
            </a:br>
            <a:endParaRPr lang="en-US" dirty="0" smtClean="0"/>
          </a:p>
          <a:p>
            <a:r>
              <a:rPr lang="en-US" sz="1200" kern="1200" dirty="0" smtClean="0">
                <a:solidFill>
                  <a:schemeClr val="tx1"/>
                </a:solidFill>
                <a:latin typeface="+mn-lt"/>
                <a:ea typeface="+mn-ea"/>
                <a:cs typeface="+mn-cs"/>
              </a:rPr>
              <a:t>The combined output of these two bulbs is </a:t>
            </a:r>
            <a:r>
              <a:rPr lang="en-US" sz="1200" kern="1200" dirty="0" err="1" smtClean="0">
                <a:solidFill>
                  <a:schemeClr val="tx1"/>
                </a:solidFill>
                <a:latin typeface="+mn-lt"/>
                <a:ea typeface="+mn-ea"/>
                <a:cs typeface="+mn-cs"/>
              </a:rPr>
              <a:t>focussed</a:t>
            </a:r>
            <a:r>
              <a:rPr lang="en-US" sz="1200" kern="1200" dirty="0" smtClean="0">
                <a:solidFill>
                  <a:schemeClr val="tx1"/>
                </a:solidFill>
                <a:latin typeface="+mn-lt"/>
                <a:ea typeface="+mn-ea"/>
                <a:cs typeface="+mn-cs"/>
              </a:rPr>
              <a:t> on to a diffraction grating.</a:t>
            </a:r>
          </a:p>
          <a:p>
            <a:r>
              <a:rPr lang="en-US" sz="1200" b="1" kern="1200" dirty="0" smtClean="0">
                <a:solidFill>
                  <a:schemeClr val="tx1"/>
                </a:solidFill>
                <a:latin typeface="+mn-lt"/>
                <a:ea typeface="+mn-ea"/>
                <a:cs typeface="+mn-cs"/>
              </a:rPr>
              <a:t>The diffraction grating and the slit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probably familiar with the way that a prism splits light into its component </a:t>
            </a:r>
            <a:r>
              <a:rPr lang="en-US" sz="1200" kern="1200" dirty="0" err="1" smtClean="0">
                <a:solidFill>
                  <a:schemeClr val="tx1"/>
                </a:solidFill>
                <a:latin typeface="+mn-lt"/>
                <a:ea typeface="+mn-ea"/>
                <a:cs typeface="+mn-cs"/>
              </a:rPr>
              <a:t>colours</a:t>
            </a:r>
            <a:r>
              <a:rPr lang="en-US" sz="1200" kern="1200" dirty="0" smtClean="0">
                <a:solidFill>
                  <a:schemeClr val="tx1"/>
                </a:solidFill>
                <a:latin typeface="+mn-lt"/>
                <a:ea typeface="+mn-ea"/>
                <a:cs typeface="+mn-cs"/>
              </a:rPr>
              <a:t>. A diffraction grating does the same job, but more efficiently.</a:t>
            </a:r>
          </a:p>
          <a:p>
            <a:r>
              <a:rPr lang="en-US" sz="1200" kern="1200" dirty="0" smtClean="0">
                <a:solidFill>
                  <a:schemeClr val="tx1"/>
                </a:solidFill>
                <a:latin typeface="+mn-lt"/>
                <a:ea typeface="+mn-ea"/>
                <a:cs typeface="+mn-cs"/>
              </a:rPr>
              <a:t>The blue arrows show the way the various wavelengths of the light are sent off in different directions. The slit only allows light of a very narrow range of wavelengths through into the rest of the spectrometer.</a:t>
            </a:r>
          </a:p>
          <a:p>
            <a:r>
              <a:rPr lang="en-US" sz="1200" kern="1200" dirty="0" smtClean="0">
                <a:solidFill>
                  <a:schemeClr val="tx1"/>
                </a:solidFill>
                <a:latin typeface="+mn-lt"/>
                <a:ea typeface="+mn-ea"/>
                <a:cs typeface="+mn-cs"/>
              </a:rPr>
              <a:t>By gradually rotating the diffraction grating, you can allow light from the whole spectrum (a tiny part of the range at a time) through into the rest of the instrument.</a:t>
            </a:r>
          </a:p>
          <a:p>
            <a:r>
              <a:rPr lang="en-US" sz="1200" b="1" kern="1200" dirty="0" smtClean="0">
                <a:solidFill>
                  <a:schemeClr val="tx1"/>
                </a:solidFill>
                <a:latin typeface="+mn-lt"/>
                <a:ea typeface="+mn-ea"/>
                <a:cs typeface="+mn-cs"/>
              </a:rPr>
              <a:t>The rotating discs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the clever bit! Each disc is made up of a number of different segments. Those in the machine we are describing have three different sections - other designs may have a different number.</a:t>
            </a:r>
          </a:p>
          <a:p>
            <a:r>
              <a:rPr lang="en-US" sz="1200" kern="1200" dirty="0" smtClean="0">
                <a:solidFill>
                  <a:schemeClr val="tx1"/>
                </a:solidFill>
                <a:latin typeface="+mn-lt"/>
                <a:ea typeface="+mn-ea"/>
                <a:cs typeface="+mn-cs"/>
              </a:rPr>
              <a:t>The light coming from the diffraction grating and slit will hit the rotating disc and one of three things can happen.</a:t>
            </a:r>
          </a:p>
          <a:p>
            <a:r>
              <a:rPr lang="en-US" sz="1200" kern="1200" dirty="0" smtClean="0">
                <a:solidFill>
                  <a:schemeClr val="tx1"/>
                </a:solidFill>
                <a:latin typeface="+mn-lt"/>
                <a:ea typeface="+mn-ea"/>
                <a:cs typeface="+mn-cs"/>
              </a:rPr>
              <a:t>If it hits the transparent section, it will go straight through and pass through the cell containing the sample. It is then bounced by a mirror onto a second rotating disc.</a:t>
            </a:r>
          </a:p>
          <a:p>
            <a:r>
              <a:rPr lang="en-US" sz="1200" kern="1200" dirty="0" smtClean="0">
                <a:solidFill>
                  <a:schemeClr val="tx1"/>
                </a:solidFill>
                <a:latin typeface="+mn-lt"/>
                <a:ea typeface="+mn-ea"/>
                <a:cs typeface="+mn-cs"/>
              </a:rPr>
              <a:t>This disc is rotating such that when the light arrives from the first disc, it meets the mirrored section of the second disc. That bounces it onto the detector.</a:t>
            </a:r>
          </a:p>
          <a:p>
            <a:r>
              <a:rPr lang="en-US" sz="1200" kern="1200" dirty="0" smtClean="0">
                <a:solidFill>
                  <a:schemeClr val="tx1"/>
                </a:solidFill>
                <a:latin typeface="+mn-lt"/>
                <a:ea typeface="+mn-ea"/>
                <a:cs typeface="+mn-cs"/>
              </a:rPr>
              <a:t>It is following the red path in the diagram:</a:t>
            </a:r>
          </a:p>
          <a:p>
            <a:r>
              <a:rPr lang="en-US" sz="1200" kern="1200" dirty="0" smtClean="0">
                <a:solidFill>
                  <a:schemeClr val="tx1"/>
                </a:solidFill>
                <a:latin typeface="+mn-lt"/>
                <a:ea typeface="+mn-ea"/>
                <a:cs typeface="+mn-cs"/>
              </a:rPr>
              <a:t>If the original beam of light from the slit hits the mirrored section of the first rotating disc, it is bounced down along the green path. After the mirror, it passes through a reference cell (more about that later).</a:t>
            </a:r>
          </a:p>
          <a:p>
            <a:r>
              <a:rPr lang="en-US" sz="1200" kern="1200" dirty="0" smtClean="0">
                <a:solidFill>
                  <a:schemeClr val="tx1"/>
                </a:solidFill>
                <a:latin typeface="+mn-lt"/>
                <a:ea typeface="+mn-ea"/>
                <a:cs typeface="+mn-cs"/>
              </a:rPr>
              <a:t>Finally the light gets to the second disc which is rotating in such a way that it meets the transparent section. It goes straight through to the detector.</a:t>
            </a:r>
          </a:p>
          <a:p>
            <a:r>
              <a:rPr lang="en-US" sz="1200" kern="1200" dirty="0" smtClean="0">
                <a:solidFill>
                  <a:schemeClr val="tx1"/>
                </a:solidFill>
                <a:latin typeface="+mn-lt"/>
                <a:ea typeface="+mn-ea"/>
                <a:cs typeface="+mn-cs"/>
              </a:rPr>
              <a:t>If the light meets the first disc at the black section, it is blocked - and for a very short while no light passes through the spectrometer. This just allows the computer to make allowance for any current generated by the detector in the absence of any light.</a:t>
            </a:r>
          </a:p>
          <a:p>
            <a:r>
              <a:rPr lang="en-US" sz="1200" b="1" kern="1200" dirty="0" smtClean="0">
                <a:solidFill>
                  <a:schemeClr val="tx1"/>
                </a:solidFill>
                <a:latin typeface="+mn-lt"/>
                <a:ea typeface="+mn-ea"/>
                <a:cs typeface="+mn-cs"/>
              </a:rPr>
              <a:t>The sample and reference cells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are small rectangular glass or quartz containers. They are often designed so that the light beam travels a distance of 1 cm through the contents.</a:t>
            </a:r>
          </a:p>
          <a:p>
            <a:r>
              <a:rPr lang="en-US" sz="1200" kern="1200" dirty="0" smtClean="0">
                <a:solidFill>
                  <a:schemeClr val="tx1"/>
                </a:solidFill>
                <a:latin typeface="+mn-lt"/>
                <a:ea typeface="+mn-ea"/>
                <a:cs typeface="+mn-cs"/>
              </a:rPr>
              <a:t>The sample cell contains a solution of the substance you are testing - usually very dilute. The solvent is chosen so that it doesn't absorb any significant amount of light in the wavelength range we are interested in (200 - 800 nm).</a:t>
            </a:r>
          </a:p>
          <a:p>
            <a:r>
              <a:rPr lang="en-US" sz="1200" kern="1200" dirty="0" smtClean="0">
                <a:solidFill>
                  <a:schemeClr val="tx1"/>
                </a:solidFill>
                <a:latin typeface="+mn-lt"/>
                <a:ea typeface="+mn-ea"/>
                <a:cs typeface="+mn-cs"/>
              </a:rPr>
              <a:t>The reference cell just contains the pure solvent.</a:t>
            </a:r>
          </a:p>
          <a:p>
            <a:r>
              <a:rPr lang="en-US" sz="1200" b="1" kern="1200" dirty="0" smtClean="0">
                <a:solidFill>
                  <a:schemeClr val="tx1"/>
                </a:solidFill>
                <a:latin typeface="+mn-lt"/>
                <a:ea typeface="+mn-ea"/>
                <a:cs typeface="+mn-cs"/>
              </a:rPr>
              <a:t>The detector and computer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detector converts the incoming light into a current. The higher the current, the greater the intensity of the light.</a:t>
            </a:r>
          </a:p>
          <a:p>
            <a:r>
              <a:rPr lang="en-US" sz="1200" kern="1200" dirty="0" smtClean="0">
                <a:solidFill>
                  <a:schemeClr val="tx1"/>
                </a:solidFill>
                <a:latin typeface="+mn-lt"/>
                <a:ea typeface="+mn-ea"/>
                <a:cs typeface="+mn-cs"/>
              </a:rPr>
              <a:t>For each wavelength of light passing through the spectrometer, the intensity of the light passing through the reference cell is measured. This is usually referred to as I</a:t>
            </a:r>
            <a:r>
              <a:rPr lang="en-US" sz="1200" kern="1200" baseline="-25000" dirty="0" smtClean="0">
                <a:solidFill>
                  <a:schemeClr val="tx1"/>
                </a:solidFill>
                <a:latin typeface="+mn-lt"/>
                <a:ea typeface="+mn-ea"/>
                <a:cs typeface="+mn-cs"/>
              </a:rPr>
              <a:t>o</a:t>
            </a:r>
            <a:r>
              <a:rPr lang="en-US" sz="1200" kern="1200" dirty="0" smtClean="0">
                <a:solidFill>
                  <a:schemeClr val="tx1"/>
                </a:solidFill>
                <a:latin typeface="+mn-lt"/>
                <a:ea typeface="+mn-ea"/>
                <a:cs typeface="+mn-cs"/>
              </a:rPr>
              <a:t> - that's I for Intensity.</a:t>
            </a:r>
          </a:p>
          <a:p>
            <a:r>
              <a:rPr lang="en-US" sz="1200" kern="1200" dirty="0" smtClean="0">
                <a:solidFill>
                  <a:schemeClr val="tx1"/>
                </a:solidFill>
                <a:latin typeface="+mn-lt"/>
                <a:ea typeface="+mn-ea"/>
                <a:cs typeface="+mn-cs"/>
              </a:rPr>
              <a:t>The intensity of the light passing through the sample cell is also measured for that wavelength - given the symbol, I.</a:t>
            </a:r>
          </a:p>
          <a:p>
            <a:r>
              <a:rPr lang="en-US" sz="1200" kern="1200" dirty="0" smtClean="0">
                <a:solidFill>
                  <a:schemeClr val="tx1"/>
                </a:solidFill>
                <a:latin typeface="+mn-lt"/>
                <a:ea typeface="+mn-ea"/>
                <a:cs typeface="+mn-cs"/>
              </a:rPr>
              <a:t>If I is less than I</a:t>
            </a:r>
            <a:r>
              <a:rPr lang="en-US" sz="1200" kern="1200" baseline="-25000" dirty="0" smtClean="0">
                <a:solidFill>
                  <a:schemeClr val="tx1"/>
                </a:solidFill>
                <a:latin typeface="+mn-lt"/>
                <a:ea typeface="+mn-ea"/>
                <a:cs typeface="+mn-cs"/>
              </a:rPr>
              <a:t>o</a:t>
            </a:r>
            <a:r>
              <a:rPr lang="en-US" sz="1200" kern="1200" dirty="0" smtClean="0">
                <a:solidFill>
                  <a:schemeClr val="tx1"/>
                </a:solidFill>
                <a:latin typeface="+mn-lt"/>
                <a:ea typeface="+mn-ea"/>
                <a:cs typeface="+mn-cs"/>
              </a:rPr>
              <a:t>, then obviously the sample has absorbed some of the light. A simple bit of </a:t>
            </a:r>
            <a:r>
              <a:rPr lang="en-US" sz="1200" kern="1200" dirty="0" err="1" smtClean="0">
                <a:solidFill>
                  <a:schemeClr val="tx1"/>
                </a:solidFill>
                <a:latin typeface="+mn-lt"/>
                <a:ea typeface="+mn-ea"/>
                <a:cs typeface="+mn-cs"/>
              </a:rPr>
              <a:t>maths</a:t>
            </a:r>
            <a:r>
              <a:rPr lang="en-US" sz="1200" kern="1200" dirty="0" smtClean="0">
                <a:solidFill>
                  <a:schemeClr val="tx1"/>
                </a:solidFill>
                <a:latin typeface="+mn-lt"/>
                <a:ea typeface="+mn-ea"/>
                <a:cs typeface="+mn-cs"/>
              </a:rPr>
              <a:t> is then done in the computer to convert this into something called the </a:t>
            </a:r>
            <a:r>
              <a:rPr lang="en-US" sz="1200" b="1" i="1" kern="1200" dirty="0" smtClean="0">
                <a:solidFill>
                  <a:schemeClr val="tx1"/>
                </a:solidFill>
                <a:latin typeface="+mn-lt"/>
                <a:ea typeface="+mn-ea"/>
                <a:cs typeface="+mn-cs"/>
              </a:rPr>
              <a:t>absorbance</a:t>
            </a:r>
            <a:r>
              <a:rPr lang="en-US" sz="1200" kern="1200" dirty="0" smtClean="0">
                <a:solidFill>
                  <a:schemeClr val="tx1"/>
                </a:solidFill>
                <a:latin typeface="+mn-lt"/>
                <a:ea typeface="+mn-ea"/>
                <a:cs typeface="+mn-cs"/>
              </a:rPr>
              <a:t> of the sample - given the symbol,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For reasons which will become clearer when we do a bit of theory on another page, the relationship between A and the two intensities is given by:</a:t>
            </a:r>
          </a:p>
          <a:p>
            <a:r>
              <a:rPr lang="en-US" sz="1200" kern="1200" dirty="0" smtClean="0">
                <a:solidFill>
                  <a:schemeClr val="tx1"/>
                </a:solidFill>
                <a:latin typeface="+mn-lt"/>
                <a:ea typeface="+mn-ea"/>
                <a:cs typeface="+mn-cs"/>
              </a:rPr>
              <a:t>On most of the diagrams you will come across, the absorbance ranges from 0 to 1, but it can go higher than that.</a:t>
            </a:r>
          </a:p>
          <a:p>
            <a:r>
              <a:rPr lang="en-US" sz="1200" kern="1200" dirty="0" smtClean="0">
                <a:solidFill>
                  <a:schemeClr val="tx1"/>
                </a:solidFill>
                <a:latin typeface="+mn-lt"/>
                <a:ea typeface="+mn-ea"/>
                <a:cs typeface="+mn-cs"/>
              </a:rPr>
              <a:t>An absorbance of 0 at some wavelength means that no light of that particular wavelength has been absorbed. The intensities of the sample and reference beam are both the same, so the ratio I</a:t>
            </a:r>
            <a:r>
              <a:rPr lang="en-US" sz="1200" kern="1200" baseline="-25000" dirty="0" smtClean="0">
                <a:solidFill>
                  <a:schemeClr val="tx1"/>
                </a:solidFill>
                <a:latin typeface="+mn-lt"/>
                <a:ea typeface="+mn-ea"/>
                <a:cs typeface="+mn-cs"/>
              </a:rPr>
              <a:t>o</a:t>
            </a:r>
            <a:r>
              <a:rPr lang="en-US" sz="1200" kern="1200" dirty="0" smtClean="0">
                <a:solidFill>
                  <a:schemeClr val="tx1"/>
                </a:solidFill>
                <a:latin typeface="+mn-lt"/>
                <a:ea typeface="+mn-ea"/>
                <a:cs typeface="+mn-cs"/>
              </a:rPr>
              <a:t>/I is 1. Log</a:t>
            </a:r>
            <a:r>
              <a:rPr lang="en-US" sz="1200" kern="1200" baseline="-25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of 1 is zero.</a:t>
            </a:r>
          </a:p>
          <a:p>
            <a:r>
              <a:rPr lang="en-US" sz="1200" kern="1200" dirty="0" smtClean="0">
                <a:solidFill>
                  <a:schemeClr val="tx1"/>
                </a:solidFill>
                <a:latin typeface="+mn-lt"/>
                <a:ea typeface="+mn-ea"/>
                <a:cs typeface="+mn-cs"/>
              </a:rPr>
              <a:t>An absorbance of 1 happens when 90% of the light at that wavelength has been absorbed - which means that the intensity is 10% of what it would otherwise be.</a:t>
            </a:r>
          </a:p>
          <a:p>
            <a:r>
              <a:rPr lang="en-US" sz="1200" kern="1200" dirty="0" smtClean="0">
                <a:solidFill>
                  <a:schemeClr val="tx1"/>
                </a:solidFill>
                <a:latin typeface="+mn-lt"/>
                <a:ea typeface="+mn-ea"/>
                <a:cs typeface="+mn-cs"/>
              </a:rPr>
              <a:t>In that case, I</a:t>
            </a:r>
            <a:r>
              <a:rPr lang="en-US" sz="1200" kern="1200" baseline="-25000" dirty="0" smtClean="0">
                <a:solidFill>
                  <a:schemeClr val="tx1"/>
                </a:solidFill>
                <a:latin typeface="+mn-lt"/>
                <a:ea typeface="+mn-ea"/>
                <a:cs typeface="+mn-cs"/>
              </a:rPr>
              <a:t>o</a:t>
            </a:r>
            <a:r>
              <a:rPr lang="en-US" sz="1200" kern="1200" dirty="0" smtClean="0">
                <a:solidFill>
                  <a:schemeClr val="tx1"/>
                </a:solidFill>
                <a:latin typeface="+mn-lt"/>
                <a:ea typeface="+mn-ea"/>
                <a:cs typeface="+mn-cs"/>
              </a:rPr>
              <a:t>/I is 100/I0 (=10) and log</a:t>
            </a:r>
            <a:r>
              <a:rPr lang="en-US" sz="1200" kern="1200" baseline="-25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of 10 is 1.</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chart recorder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Chart recorders usually plot absorbance against wavelength.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3A9D91-7676-44DC-84A5-810E7501CB1F}" type="slidenum">
              <a:rPr lang="en-US" smtClean="0"/>
              <a:t>25</a:t>
            </a:fld>
            <a:endParaRPr lang="en-US"/>
          </a:p>
        </p:txBody>
      </p:sp>
    </p:spTree>
    <p:extLst>
      <p:ext uri="{BB962C8B-B14F-4D97-AF65-F5344CB8AC3E}">
        <p14:creationId xmlns:p14="http://schemas.microsoft.com/office/powerpoint/2010/main" val="3175383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Quantum confinement(function of particle</a:t>
            </a:r>
            <a:r>
              <a:rPr lang="en-US" baseline="0" dirty="0" smtClean="0"/>
              <a:t> size, shape</a:t>
            </a:r>
            <a:r>
              <a:rPr lang="en-US" dirty="0" smtClean="0"/>
              <a:t>) changes light absorption characteristics </a:t>
            </a:r>
            <a:r>
              <a:rPr lang="en-US" dirty="0" err="1" smtClean="0"/>
              <a:t>dtrastically</a:t>
            </a:r>
            <a:r>
              <a:rPr lang="en-US" dirty="0" smtClean="0"/>
              <a:t>, for the same material.</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26</a:t>
            </a:fld>
            <a:endParaRPr lang="en-US"/>
          </a:p>
        </p:txBody>
      </p:sp>
    </p:spTree>
    <p:extLst>
      <p:ext uri="{BB962C8B-B14F-4D97-AF65-F5344CB8AC3E}">
        <p14:creationId xmlns:p14="http://schemas.microsoft.com/office/powerpoint/2010/main" val="386423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27</a:t>
            </a:fld>
            <a:endParaRPr lang="en-US"/>
          </a:p>
        </p:txBody>
      </p:sp>
    </p:spTree>
    <p:extLst>
      <p:ext uri="{BB962C8B-B14F-4D97-AF65-F5344CB8AC3E}">
        <p14:creationId xmlns:p14="http://schemas.microsoft.com/office/powerpoint/2010/main" val="1506372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action="ppaction://hlinkfile" tooltip="Physics"/>
              </a:rPr>
              <a:t>physics</a:t>
            </a:r>
            <a:r>
              <a:rPr lang="en-US" dirty="0" smtClean="0"/>
              <a:t>, </a:t>
            </a:r>
            <a:r>
              <a:rPr lang="en-US" dirty="0" smtClean="0">
                <a:hlinkClick r:id="rId4" action="ppaction://hlinkfile" tooltip="Chemistry"/>
              </a:rPr>
              <a:t>chemistry</a:t>
            </a:r>
            <a:r>
              <a:rPr lang="en-US" dirty="0" smtClean="0"/>
              <a:t> and </a:t>
            </a:r>
            <a:r>
              <a:rPr lang="en-US" dirty="0" smtClean="0">
                <a:hlinkClick r:id="rId5" action="ppaction://hlinkfile" tooltip="Materials science"/>
              </a:rPr>
              <a:t>materials science</a:t>
            </a:r>
            <a:r>
              <a:rPr lang="en-US" dirty="0" smtClean="0"/>
              <a:t>, </a:t>
            </a:r>
            <a:r>
              <a:rPr lang="en-US" b="1" dirty="0" smtClean="0"/>
              <a:t>percolation</a:t>
            </a:r>
            <a:r>
              <a:rPr lang="en-US" dirty="0" smtClean="0"/>
              <a:t> (from Lat. </a:t>
            </a:r>
            <a:r>
              <a:rPr lang="en-US" i="1" dirty="0" err="1" smtClean="0"/>
              <a:t>percōlāre</a:t>
            </a:r>
            <a:r>
              <a:rPr lang="en-US" dirty="0" smtClean="0"/>
              <a:t>, to filter or trickle through) concerns the movement and </a:t>
            </a:r>
            <a:r>
              <a:rPr lang="en-US" dirty="0" smtClean="0">
                <a:hlinkClick r:id="rId6" action="ppaction://hlinkfile" tooltip="Filtration"/>
              </a:rPr>
              <a:t>filtering</a:t>
            </a:r>
            <a:r>
              <a:rPr lang="en-US" dirty="0" smtClean="0"/>
              <a:t> of fluids through porous materials. </a:t>
            </a:r>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28</a:t>
            </a:fld>
            <a:endParaRPr lang="en-US"/>
          </a:p>
        </p:txBody>
      </p:sp>
    </p:spTree>
    <p:extLst>
      <p:ext uri="{BB962C8B-B14F-4D97-AF65-F5344CB8AC3E}">
        <p14:creationId xmlns:p14="http://schemas.microsoft.com/office/powerpoint/2010/main" val="605825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Photoluminescence</a:t>
            </a:r>
            <a:r>
              <a:rPr lang="en-US" dirty="0" smtClean="0"/>
              <a:t> (abbreviated as </a:t>
            </a:r>
            <a:r>
              <a:rPr lang="en-US" b="1" dirty="0" smtClean="0"/>
              <a:t>PL</a:t>
            </a:r>
            <a:r>
              <a:rPr lang="en-US" dirty="0" smtClean="0"/>
              <a:t>) is a process in which a substance absorbs </a:t>
            </a:r>
            <a:r>
              <a:rPr lang="en-US" dirty="0" smtClean="0">
                <a:hlinkClick r:id="rId3" action="ppaction://hlinkfile" tooltip="Photons"/>
              </a:rPr>
              <a:t>photons</a:t>
            </a:r>
            <a:r>
              <a:rPr lang="en-US" dirty="0" smtClean="0"/>
              <a:t> (electromagnetic radiation) and then re-radiates photons. </a:t>
            </a:r>
            <a:r>
              <a:rPr lang="en-US" dirty="0" smtClean="0">
                <a:hlinkClick r:id="rId4" action="ppaction://hlinkfile" tooltip="Quantum mechanics"/>
              </a:rPr>
              <a:t>Quantum mechanically</a:t>
            </a:r>
            <a:r>
              <a:rPr lang="en-US" dirty="0" smtClean="0"/>
              <a:t>, this can be described as an </a:t>
            </a:r>
            <a:r>
              <a:rPr lang="en-US" dirty="0" smtClean="0">
                <a:hlinkClick r:id="rId5" action="ppaction://hlinkfile" tooltip="Quantum jump"/>
              </a:rPr>
              <a:t>excitation</a:t>
            </a:r>
            <a:r>
              <a:rPr lang="en-US" dirty="0" smtClean="0"/>
              <a:t> to a higher </a:t>
            </a:r>
            <a:r>
              <a:rPr lang="en-US" dirty="0" smtClean="0">
                <a:hlinkClick r:id="rId6" action="ppaction://hlinkfile" tooltip="Energy level"/>
              </a:rPr>
              <a:t>energy state</a:t>
            </a:r>
            <a:r>
              <a:rPr lang="en-US" dirty="0" smtClean="0"/>
              <a:t> and then a return to a lower energy state accompanied by the emission of a photon. This is one of many forms of </a:t>
            </a:r>
            <a:r>
              <a:rPr lang="en-US" dirty="0" smtClean="0">
                <a:hlinkClick r:id="rId7" action="ppaction://hlinkfile" tooltip="Luminescence"/>
              </a:rPr>
              <a:t>luminescence</a:t>
            </a:r>
            <a:r>
              <a:rPr lang="en-US" dirty="0" smtClean="0"/>
              <a:t> (light emission) and is distinguished by </a:t>
            </a:r>
            <a:r>
              <a:rPr lang="en-US" dirty="0" err="1" smtClean="0">
                <a:hlinkClick r:id="rId8" action="ppaction://hlinkfile" tooltip="Photoexcitation"/>
              </a:rPr>
              <a:t>photoexcitation</a:t>
            </a:r>
            <a:r>
              <a:rPr lang="en-US" dirty="0" smtClean="0"/>
              <a:t> (excitation by photons), hence the prefix </a:t>
            </a:r>
            <a:r>
              <a:rPr lang="en-US" i="1" dirty="0" smtClean="0"/>
              <a:t>photo-</a:t>
            </a:r>
            <a:r>
              <a:rPr lang="en-US" dirty="0" smtClean="0"/>
              <a:t>.</a:t>
            </a:r>
            <a:r>
              <a:rPr lang="en-US" baseline="30000" dirty="0" smtClean="0">
                <a:hlinkClick r:id="" action="ppaction://hlinkfile"/>
              </a:rPr>
              <a:t>[1]</a:t>
            </a:r>
            <a:r>
              <a:rPr lang="en-US" dirty="0" smtClean="0"/>
              <a:t> The period between absorption and emission is typically extremely short, in the order of 10 </a:t>
            </a:r>
            <a:r>
              <a:rPr lang="en-US" dirty="0" smtClean="0">
                <a:hlinkClick r:id="rId9" action="ppaction://hlinkfile" tooltip="Nanosecond"/>
              </a:rPr>
              <a:t>nanoseconds</a:t>
            </a:r>
            <a:r>
              <a:rPr lang="en-US" dirty="0" smtClean="0"/>
              <a:t>. Under special circumstances, however, this period can be extended into minutes or hours.</a:t>
            </a:r>
          </a:p>
          <a:p>
            <a:r>
              <a:rPr lang="en-US" dirty="0" smtClean="0"/>
              <a:t>Ultimately, available energy states and allowed transitions between states (and therefore wavelengths of light preferentially absorbed and emitted) are determined by the rules of quantum mechanics. A basic understanding of the principles involved can be gained by studying the </a:t>
            </a:r>
            <a:r>
              <a:rPr lang="en-US" dirty="0" smtClean="0">
                <a:hlinkClick r:id="rId10" action="ppaction://hlinkfile" tooltip="Electron configuration"/>
              </a:rPr>
              <a:t>electron configurations</a:t>
            </a:r>
            <a:r>
              <a:rPr lang="en-US" dirty="0" smtClean="0"/>
              <a:t> and </a:t>
            </a:r>
            <a:r>
              <a:rPr lang="en-US" dirty="0" smtClean="0">
                <a:hlinkClick r:id="rId11" action="ppaction://hlinkfile" tooltip="Molecular orbital"/>
              </a:rPr>
              <a:t>molecular orbitals</a:t>
            </a:r>
            <a:r>
              <a:rPr lang="en-US" dirty="0" smtClean="0"/>
              <a:t> of simple </a:t>
            </a:r>
            <a:r>
              <a:rPr lang="en-US" dirty="0" smtClean="0">
                <a:hlinkClick r:id="rId12" action="ppaction://hlinkfile" tooltip="Atoms"/>
              </a:rPr>
              <a:t>atoms</a:t>
            </a:r>
            <a:r>
              <a:rPr lang="en-US" dirty="0" smtClean="0"/>
              <a:t> and </a:t>
            </a:r>
            <a:r>
              <a:rPr lang="en-US" dirty="0" smtClean="0">
                <a:hlinkClick r:id="rId13" action="ppaction://hlinkfile" tooltip="Molecules"/>
              </a:rPr>
              <a:t>molecules</a:t>
            </a:r>
            <a:r>
              <a:rPr lang="en-US" dirty="0" smtClean="0"/>
              <a:t>. More complicated molecules and advanced subtleties are treated in the field of </a:t>
            </a:r>
            <a:r>
              <a:rPr lang="en-US" dirty="0" smtClean="0">
                <a:hlinkClick r:id="rId14" action="ppaction://hlinkfile" tooltip="Computational chemistry"/>
              </a:rPr>
              <a:t>computational chemistry</a:t>
            </a:r>
            <a:r>
              <a:rPr lang="en-US" dirty="0" smtClean="0"/>
              <a:t>.</a:t>
            </a:r>
          </a:p>
          <a:p>
            <a:r>
              <a:rPr lang="en-US" dirty="0" smtClean="0"/>
              <a:t>The simplest </a:t>
            </a:r>
            <a:r>
              <a:rPr lang="en-US" dirty="0" err="1" smtClean="0"/>
              <a:t>photoluminescent</a:t>
            </a:r>
            <a:r>
              <a:rPr lang="en-US" dirty="0" smtClean="0"/>
              <a:t> processes are </a:t>
            </a:r>
            <a:r>
              <a:rPr lang="en-US" b="1" dirty="0" smtClean="0"/>
              <a:t>resonant radiations</a:t>
            </a:r>
            <a:r>
              <a:rPr lang="en-US" dirty="0" smtClean="0"/>
              <a:t>, in which a photon of a particular wavelength is absorbed and an equivalent photon is immediately emitted. This process involves no significant internal energy transitions of the chemical substrate between absorption and emission and is extremely fast, of the order of 10 nanoseconds.</a:t>
            </a:r>
          </a:p>
          <a:p>
            <a:r>
              <a:rPr lang="en-US" dirty="0" smtClean="0"/>
              <a:t>More interesting processes occur when the chemical substrate undergoes internal energy transitions before re-emitting the energy from the absorption event. The most familiar such effect is </a:t>
            </a:r>
            <a:r>
              <a:rPr lang="en-US" b="1" dirty="0" smtClean="0">
                <a:hlinkClick r:id="rId15" action="ppaction://hlinkfile" tooltip="Fluorescence"/>
              </a:rPr>
              <a:t>fluorescence</a:t>
            </a:r>
            <a:r>
              <a:rPr lang="en-US" dirty="0" smtClean="0"/>
              <a:t>, which is also typically a fast process, but in which some of the original energy is dissipated so that the emitted light photons are of lower energy than those absorbed. The generated photon in this case is said to be red shifted, referring to the loss of energy as </a:t>
            </a:r>
            <a:r>
              <a:rPr lang="en-US" b="1" dirty="0" err="1" smtClean="0">
                <a:hlinkClick r:id="rId16" action="ppaction://hlinkfile" tooltip="Jablonski diagram"/>
              </a:rPr>
              <a:t>Jablonski</a:t>
            </a:r>
            <a:r>
              <a:rPr lang="en-US" b="1" dirty="0" smtClean="0">
                <a:hlinkClick r:id="rId16" action="ppaction://hlinkfile" tooltip="Jablonski diagram"/>
              </a:rPr>
              <a:t> diagram</a:t>
            </a:r>
            <a:r>
              <a:rPr lang="en-US" dirty="0" smtClean="0"/>
              <a:t> shows.</a:t>
            </a:r>
          </a:p>
          <a:p>
            <a:r>
              <a:rPr lang="en-US" dirty="0" smtClean="0"/>
              <a:t>Photoluminescence is an important technique for measuring the purity and crystalline quality of semiconductors such as </a:t>
            </a:r>
            <a:r>
              <a:rPr lang="en-US" dirty="0" err="1" smtClean="0">
                <a:hlinkClick r:id="rId17" action="ppaction://hlinkfile" tooltip="GaAs"/>
              </a:rPr>
              <a:t>GaAs</a:t>
            </a:r>
            <a:r>
              <a:rPr lang="en-US" dirty="0" smtClean="0"/>
              <a:t> and </a:t>
            </a:r>
            <a:r>
              <a:rPr lang="en-US" dirty="0" err="1" smtClean="0">
                <a:hlinkClick r:id="rId18" action="ppaction://hlinkfile" tooltip="InP"/>
              </a:rPr>
              <a:t>InP</a:t>
            </a:r>
            <a:r>
              <a:rPr lang="en-US" dirty="0" smtClean="0"/>
              <a:t>. Several variations of photoluminescence exist, including </a:t>
            </a:r>
            <a:r>
              <a:rPr lang="en-US" dirty="0" smtClean="0">
                <a:hlinkClick r:id="rId19" action="ppaction://hlinkfile" tooltip="Photoluminescence excitation"/>
              </a:rPr>
              <a:t>photoluminescence excitation</a:t>
            </a:r>
            <a:r>
              <a:rPr lang="en-US" dirty="0" smtClean="0"/>
              <a:t> (PLE).</a:t>
            </a:r>
          </a:p>
          <a:p>
            <a:r>
              <a:rPr lang="en-US" dirty="0" smtClean="0"/>
              <a:t>Time-resolved photoluminescence (TRPL) is a method where the sample is excited with a light pulse and then the decay in photoluminescence with respect to time is measured. This technique is useful in measuring the </a:t>
            </a:r>
            <a:r>
              <a:rPr lang="en-US" dirty="0" smtClean="0">
                <a:hlinkClick r:id="rId20" action="ppaction://hlinkfile" tooltip="Minority carrier lifetime"/>
              </a:rPr>
              <a:t>minority carrier lifetime</a:t>
            </a:r>
            <a:r>
              <a:rPr lang="en-US" dirty="0" smtClean="0"/>
              <a:t> of III-V semiconductors like </a:t>
            </a:r>
            <a:r>
              <a:rPr lang="en-US" dirty="0" smtClean="0">
                <a:hlinkClick r:id="rId21" action="ppaction://hlinkfile" tooltip="Gallium arsenide"/>
              </a:rPr>
              <a:t>Gallium arsenide</a:t>
            </a:r>
            <a:r>
              <a:rPr lang="en-US" dirty="0" smtClean="0"/>
              <a:t> (</a:t>
            </a:r>
            <a:r>
              <a:rPr lang="en-US" dirty="0" err="1" smtClean="0">
                <a:hlinkClick r:id="rId17" action="ppaction://hlinkfile" tooltip="GaAs"/>
              </a:rPr>
              <a:t>GaAs</a:t>
            </a:r>
            <a:r>
              <a:rPr lang="en-US" dirty="0" smtClean="0"/>
              <a:t>.)</a:t>
            </a:r>
          </a:p>
          <a:p>
            <a:r>
              <a:rPr lang="en-US" dirty="0" smtClean="0"/>
              <a:t>An even more specialized form of photoluminescence is </a:t>
            </a:r>
            <a:r>
              <a:rPr lang="en-US" b="1" dirty="0" smtClean="0">
                <a:hlinkClick r:id="rId22" action="ppaction://hlinkfile" tooltip="Phosphorescence"/>
              </a:rPr>
              <a:t>phosphorescence</a:t>
            </a:r>
            <a:r>
              <a:rPr lang="en-US" dirty="0" smtClean="0"/>
              <a:t>, in which the energy from absorbed photons undergoes </a:t>
            </a:r>
            <a:r>
              <a:rPr lang="en-US" dirty="0" smtClean="0">
                <a:hlinkClick r:id="rId23" action="ppaction://hlinkfile" tooltip="Intersystem crossing"/>
              </a:rPr>
              <a:t>intersystem crossing</a:t>
            </a:r>
            <a:r>
              <a:rPr lang="en-US" dirty="0" smtClean="0"/>
              <a:t> into a state of higher spin multiplicity (</a:t>
            </a:r>
            <a:r>
              <a:rPr lang="en-US" i="1" dirty="0" smtClean="0"/>
              <a:t>see </a:t>
            </a:r>
            <a:r>
              <a:rPr lang="en-US" i="1" dirty="0" smtClean="0">
                <a:hlinkClick r:id="rId24" action="ppaction://hlinkfile" tooltip="Term symbol"/>
              </a:rPr>
              <a:t>term symbol</a:t>
            </a:r>
            <a:r>
              <a:rPr lang="en-US" dirty="0" smtClean="0"/>
              <a:t>), usually a </a:t>
            </a:r>
            <a:r>
              <a:rPr lang="en-US" dirty="0" smtClean="0">
                <a:hlinkClick r:id="rId25" action="ppaction://hlinkfile" tooltip="Triplet state"/>
              </a:rPr>
              <a:t>triplet state</a:t>
            </a:r>
            <a:r>
              <a:rPr lang="en-US" dirty="0" smtClean="0"/>
              <a:t>. Once the energy is trapped in the triplet state, transition back to the lower singlet energy states is quantum mechanically forbidden, meaning that it happens much more slowly than other transitions. The result is a slow process of </a:t>
            </a:r>
            <a:r>
              <a:rPr lang="en-US" dirty="0" err="1" smtClean="0"/>
              <a:t>radiative</a:t>
            </a:r>
            <a:r>
              <a:rPr lang="en-US" dirty="0" smtClean="0"/>
              <a:t> transition back to the singlet state, sometimes lasting minutes or hours. This is the basis for "glow in the dark" substances.</a:t>
            </a:r>
          </a:p>
          <a:p>
            <a:endParaRPr lang="en-US" dirty="0" smtClean="0"/>
          </a:p>
          <a:p>
            <a:endParaRPr lang="en-US" b="1" dirty="0" smtClean="0"/>
          </a:p>
          <a:p>
            <a:endParaRPr lang="en-US" b="1" dirty="0" smtClean="0"/>
          </a:p>
          <a:p>
            <a:endParaRPr lang="en-US" b="1" dirty="0" smtClean="0"/>
          </a:p>
          <a:p>
            <a:r>
              <a:rPr lang="en-US" b="1" dirty="0" smtClean="0"/>
              <a:t>PCBM</a:t>
            </a:r>
            <a:r>
              <a:rPr lang="en-US" dirty="0" smtClean="0"/>
              <a:t> is the common abbreviation for the </a:t>
            </a:r>
            <a:r>
              <a:rPr lang="en-US" dirty="0" smtClean="0">
                <a:hlinkClick r:id="rId26" action="ppaction://hlinkfile" tooltip="Fullerene chemistry"/>
              </a:rPr>
              <a:t>fullerene derivative</a:t>
            </a:r>
            <a:r>
              <a:rPr lang="en-US" dirty="0" smtClean="0"/>
              <a:t> [6,6]-phenyl-C</a:t>
            </a:r>
            <a:r>
              <a:rPr lang="en-US" baseline="-25000" dirty="0" smtClean="0"/>
              <a:t>61</a:t>
            </a:r>
            <a:r>
              <a:rPr lang="en-US" dirty="0" smtClean="0"/>
              <a:t>-butyric acid methyl ester. It is being investigated in </a:t>
            </a:r>
            <a:r>
              <a:rPr lang="en-US" dirty="0" smtClean="0">
                <a:hlinkClick r:id="rId27" action="ppaction://hlinkfile" tooltip="Organic compound"/>
              </a:rPr>
              <a:t>organic</a:t>
            </a:r>
            <a:r>
              <a:rPr lang="en-US" dirty="0" smtClean="0"/>
              <a:t> </a:t>
            </a:r>
            <a:r>
              <a:rPr lang="en-US" dirty="0" smtClean="0">
                <a:hlinkClick r:id="rId28" action="ppaction://hlinkfile" tooltip="Solar cells"/>
              </a:rPr>
              <a:t>solar cells</a:t>
            </a:r>
            <a:r>
              <a:rPr lang="en-US" baseline="30000" dirty="0" smtClean="0">
                <a:hlinkClick r:id="" action="ppaction://hlinkfile"/>
              </a:rPr>
              <a:t>[1]</a:t>
            </a:r>
            <a:r>
              <a:rPr lang="en-US" dirty="0" smtClean="0"/>
              <a:t>.</a:t>
            </a:r>
          </a:p>
          <a:p>
            <a:r>
              <a:rPr lang="en-US" dirty="0" smtClean="0"/>
              <a:t>PCBM is a </a:t>
            </a:r>
            <a:r>
              <a:rPr lang="en-US" dirty="0" smtClean="0">
                <a:hlinkClick r:id="rId29" action="ppaction://hlinkfile" tooltip="Fullerene derivative"/>
              </a:rPr>
              <a:t>fullerene derivative</a:t>
            </a:r>
            <a:r>
              <a:rPr lang="en-US" dirty="0" smtClean="0"/>
              <a:t> of the C</a:t>
            </a:r>
            <a:r>
              <a:rPr lang="en-US" baseline="-25000" dirty="0" smtClean="0"/>
              <a:t>60</a:t>
            </a:r>
            <a:r>
              <a:rPr lang="en-US" dirty="0" smtClean="0"/>
              <a:t> </a:t>
            </a:r>
            <a:r>
              <a:rPr lang="en-US" dirty="0" err="1" smtClean="0">
                <a:hlinkClick r:id="rId30" action="ppaction://hlinkfile" tooltip="Buckyball"/>
              </a:rPr>
              <a:t>buckyball</a:t>
            </a:r>
            <a:r>
              <a:rPr lang="en-US" dirty="0" smtClean="0"/>
              <a:t> that was first synthesized in the 1990s.</a:t>
            </a:r>
            <a:r>
              <a:rPr lang="en-US" baseline="30000" dirty="0" smtClean="0">
                <a:hlinkClick r:id="" action="ppaction://hlinkfile"/>
              </a:rPr>
              <a:t>[2]</a:t>
            </a:r>
            <a:r>
              <a:rPr lang="en-US" dirty="0" smtClean="0"/>
              <a:t> It is an </a:t>
            </a:r>
            <a:r>
              <a:rPr lang="en-US" dirty="0" smtClean="0">
                <a:hlinkClick r:id="rId31" action="ppaction://hlinkfile" tooltip="Electron acceptor"/>
              </a:rPr>
              <a:t>electron acceptor</a:t>
            </a:r>
            <a:r>
              <a:rPr lang="en-US" dirty="0" smtClean="0"/>
              <a:t> material and is often used in plastic solar cells or flexible electronics in conjunction with </a:t>
            </a:r>
            <a:r>
              <a:rPr lang="en-US" dirty="0" smtClean="0">
                <a:hlinkClick r:id="rId32" action="ppaction://hlinkfile" tooltip="Electron donor"/>
              </a:rPr>
              <a:t>electron donor</a:t>
            </a:r>
            <a:r>
              <a:rPr lang="en-US" dirty="0" smtClean="0"/>
              <a:t> materials such as </a:t>
            </a:r>
            <a:r>
              <a:rPr lang="en-US" dirty="0" smtClean="0">
                <a:hlinkClick r:id="rId33" action="ppaction://hlinkfile" tooltip="P3HT"/>
              </a:rPr>
              <a:t>P3HT</a:t>
            </a:r>
            <a:r>
              <a:rPr lang="en-US" dirty="0" smtClean="0"/>
              <a:t> or other </a:t>
            </a:r>
            <a:r>
              <a:rPr lang="en-US" dirty="0" smtClean="0">
                <a:hlinkClick r:id="rId34" action="ppaction://hlinkfile" tooltip="Polymer"/>
              </a:rPr>
              <a:t>polymers</a:t>
            </a:r>
            <a:r>
              <a:rPr lang="en-US" dirty="0" smtClean="0"/>
              <a:t>. It is a more practical choice for an electron acceptor when compared with fullerenes because of its solubility in </a:t>
            </a:r>
            <a:r>
              <a:rPr lang="en-US" dirty="0" err="1" smtClean="0"/>
              <a:t>chlorobenzene</a:t>
            </a:r>
            <a:r>
              <a:rPr lang="en-US" dirty="0" smtClean="0"/>
              <a:t>. This allows for solution </a:t>
            </a:r>
            <a:r>
              <a:rPr lang="en-US" dirty="0" err="1" smtClean="0"/>
              <a:t>processable</a:t>
            </a:r>
            <a:r>
              <a:rPr lang="en-US" dirty="0" smtClean="0"/>
              <a:t> donor/acceptor mixes, a necessary property for "printable" solar cells. However, considering the cost of fabricating fullerenes, it is not certain that this derivative can be synthesized on a large scale for commercial applications.</a:t>
            </a:r>
          </a:p>
          <a:p>
            <a:endParaRPr lang="en-US" dirty="0" smtClean="0"/>
          </a:p>
          <a:p>
            <a:r>
              <a:rPr lang="en-US" dirty="0" smtClean="0"/>
              <a:t>In </a:t>
            </a:r>
            <a:r>
              <a:rPr lang="en-US" dirty="0" smtClean="0">
                <a:hlinkClick r:id="rId35" action="ppaction://hlinkfile" tooltip="Photometry (optics)"/>
              </a:rPr>
              <a:t>photometry</a:t>
            </a:r>
            <a:r>
              <a:rPr lang="en-US" dirty="0" smtClean="0"/>
              <a:t>, </a:t>
            </a:r>
            <a:r>
              <a:rPr lang="en-US" b="1" dirty="0" smtClean="0"/>
              <a:t>luminous intensity</a:t>
            </a:r>
            <a:r>
              <a:rPr lang="en-US" dirty="0" smtClean="0"/>
              <a:t> is a measure of the </a:t>
            </a:r>
            <a:r>
              <a:rPr lang="en-US" dirty="0" smtClean="0">
                <a:hlinkClick r:id="rId36" action="ppaction://hlinkfile" tooltip="Wavelength"/>
              </a:rPr>
              <a:t>wavelength</a:t>
            </a:r>
            <a:r>
              <a:rPr lang="en-US" dirty="0" smtClean="0"/>
              <a:t>-weighted </a:t>
            </a:r>
            <a:r>
              <a:rPr lang="en-US" dirty="0" smtClean="0">
                <a:hlinkClick r:id="rId37" action="ppaction://hlinkfile" tooltip="Power (physics)"/>
              </a:rPr>
              <a:t>power</a:t>
            </a:r>
            <a:r>
              <a:rPr lang="en-US" dirty="0" smtClean="0"/>
              <a:t> emitted by a </a:t>
            </a:r>
            <a:r>
              <a:rPr lang="en-US" dirty="0" smtClean="0">
                <a:hlinkClick r:id="rId38" action="ppaction://hlinkfile" tooltip="Light source"/>
              </a:rPr>
              <a:t>light source</a:t>
            </a:r>
            <a:r>
              <a:rPr lang="en-US" dirty="0" smtClean="0"/>
              <a:t> in a particular direction per unit </a:t>
            </a:r>
            <a:r>
              <a:rPr lang="en-US" dirty="0" smtClean="0">
                <a:hlinkClick r:id="rId39" action="ppaction://hlinkfile" tooltip="Solid angle"/>
              </a:rPr>
              <a:t>solid angle</a:t>
            </a:r>
            <a:r>
              <a:rPr lang="en-US" dirty="0" smtClean="0"/>
              <a:t>, based on the </a:t>
            </a:r>
            <a:r>
              <a:rPr lang="en-US" dirty="0" smtClean="0">
                <a:hlinkClick r:id="rId40" action="ppaction://hlinkfile" tooltip="Luminosity function"/>
              </a:rPr>
              <a:t>luminosity function</a:t>
            </a:r>
            <a:r>
              <a:rPr lang="en-US" dirty="0" smtClean="0"/>
              <a:t>, a standardized model of the sensitivity of the </a:t>
            </a:r>
            <a:r>
              <a:rPr lang="en-US" dirty="0" smtClean="0">
                <a:hlinkClick r:id="rId41" action="ppaction://hlinkfile" tooltip="Human eye"/>
              </a:rPr>
              <a:t>human eye</a:t>
            </a:r>
            <a:r>
              <a:rPr lang="en-US" dirty="0" smtClean="0"/>
              <a:t>. The </a:t>
            </a:r>
            <a:r>
              <a:rPr lang="en-US" dirty="0" smtClean="0">
                <a:hlinkClick r:id="rId42" action="ppaction://hlinkfile" tooltip="SI"/>
              </a:rPr>
              <a:t>SI</a:t>
            </a:r>
            <a:r>
              <a:rPr lang="en-US" dirty="0" smtClean="0"/>
              <a:t> unit of luminous intensity is the </a:t>
            </a:r>
            <a:r>
              <a:rPr lang="en-US" dirty="0" smtClean="0">
                <a:hlinkClick r:id="rId43" action="ppaction://hlinkfile" tooltip="Candela"/>
              </a:rPr>
              <a:t>candela</a:t>
            </a:r>
            <a:r>
              <a:rPr lang="en-US" dirty="0" smtClean="0"/>
              <a:t> (cd), an </a:t>
            </a:r>
            <a:r>
              <a:rPr lang="en-US" dirty="0" smtClean="0">
                <a:hlinkClick r:id="rId44" action="ppaction://hlinkfile" tooltip="SI base unit"/>
              </a:rPr>
              <a:t>SI base unit</a:t>
            </a:r>
            <a:r>
              <a:rPr lang="en-US" dirty="0" smtClean="0"/>
              <a:t>.</a:t>
            </a:r>
          </a:p>
          <a:p>
            <a:r>
              <a:rPr lang="en-US" dirty="0" smtClean="0"/>
              <a:t>Photometry deals with the measurement of visible light as perceived by human eyes. The human eye can only see light in the </a:t>
            </a:r>
            <a:r>
              <a:rPr lang="en-US" dirty="0" smtClean="0">
                <a:hlinkClick r:id="rId45" action="ppaction://hlinkfile" tooltip="Visible spectrum"/>
              </a:rPr>
              <a:t>visible spectrum</a:t>
            </a:r>
            <a:r>
              <a:rPr lang="en-US" dirty="0" smtClean="0"/>
              <a:t> and has different sensitivities to </a:t>
            </a:r>
            <a:r>
              <a:rPr lang="en-US" dirty="0" smtClean="0">
                <a:hlinkClick r:id="rId46" action="ppaction://hlinkfile" tooltip="Light"/>
              </a:rPr>
              <a:t>light</a:t>
            </a:r>
            <a:r>
              <a:rPr lang="en-US" dirty="0" smtClean="0"/>
              <a:t> of different wavelengths within the spectrum. When adapted for bright conditions (</a:t>
            </a:r>
            <a:r>
              <a:rPr lang="en-US" dirty="0" err="1" smtClean="0">
                <a:hlinkClick r:id="rId47" action="ppaction://hlinkfile" tooltip="Photopic vision"/>
              </a:rPr>
              <a:t>photopic</a:t>
            </a:r>
            <a:r>
              <a:rPr lang="en-US" dirty="0" smtClean="0">
                <a:hlinkClick r:id="rId47" action="ppaction://hlinkfile" tooltip="Photopic vision"/>
              </a:rPr>
              <a:t> vision</a:t>
            </a:r>
            <a:r>
              <a:rPr lang="en-US" dirty="0" smtClean="0"/>
              <a:t>), the eye is most sensitive to greenish-yellow light at 555 nm. Light with the same </a:t>
            </a:r>
            <a:r>
              <a:rPr lang="en-US" dirty="0" smtClean="0">
                <a:hlinkClick r:id="rId48" action="ppaction://hlinkfile" tooltip="Radiant intensity"/>
              </a:rPr>
              <a:t>radiant intensity</a:t>
            </a:r>
            <a:r>
              <a:rPr lang="en-US" dirty="0" smtClean="0"/>
              <a:t> at other wavelengths has a lower luminous intensity. The curve which measures the response of the human eye to light is a defined standard, known as the </a:t>
            </a:r>
            <a:r>
              <a:rPr lang="en-US" dirty="0" smtClean="0">
                <a:hlinkClick r:id="rId40" action="ppaction://hlinkfile" tooltip="Luminosity function"/>
              </a:rPr>
              <a:t>luminosity function</a:t>
            </a:r>
            <a:r>
              <a:rPr lang="en-US" dirty="0" smtClean="0"/>
              <a:t>. This curve, denoted </a:t>
            </a:r>
            <a:r>
              <a:rPr lang="en-US" i="1" dirty="0" smtClean="0"/>
              <a:t>V</a:t>
            </a:r>
            <a:r>
              <a:rPr lang="en-US" dirty="0" smtClean="0"/>
              <a:t>(λ) or , is based on an average of widely differing experimental data from scientists using different measurement techniques. For instance, the measured responses of the eye to violet light varied by a factor of ten.</a:t>
            </a:r>
          </a:p>
          <a:p>
            <a:r>
              <a:rPr lang="en-US" dirty="0" smtClean="0"/>
              <a:t>Luminous intensity should not be confused with another photometric unit, </a:t>
            </a:r>
            <a:r>
              <a:rPr lang="en-US" dirty="0" smtClean="0">
                <a:hlinkClick r:id="rId49" action="ppaction://hlinkfile" tooltip="Luminous flux"/>
              </a:rPr>
              <a:t>luminous flux</a:t>
            </a:r>
            <a:r>
              <a:rPr lang="en-US" dirty="0" smtClean="0"/>
              <a:t>, which is the total perceived power emitted in all directions. Luminous intensity is the perceived power </a:t>
            </a:r>
            <a:r>
              <a:rPr lang="en-US" i="1" dirty="0" smtClean="0"/>
              <a:t>per unit solid angle</a:t>
            </a:r>
            <a:r>
              <a:rPr lang="en-US" dirty="0" smtClean="0"/>
              <a:t>. Luminous intensity is also not the same as the </a:t>
            </a:r>
            <a:r>
              <a:rPr lang="en-US" dirty="0" smtClean="0">
                <a:hlinkClick r:id="rId48" action="ppaction://hlinkfile" tooltip="Radiant intensity"/>
              </a:rPr>
              <a:t>radiant intensity</a:t>
            </a:r>
            <a:r>
              <a:rPr lang="en-US" dirty="0" smtClean="0"/>
              <a:t>, the corresponding objective </a:t>
            </a:r>
            <a:r>
              <a:rPr lang="en-US" dirty="0" smtClean="0">
                <a:hlinkClick r:id="rId50" action="ppaction://hlinkfile" tooltip="Physical quantity"/>
              </a:rPr>
              <a:t>physical quantity</a:t>
            </a:r>
            <a:r>
              <a:rPr lang="en-US" dirty="0" smtClean="0"/>
              <a:t> used in the measurement science of </a:t>
            </a:r>
            <a:r>
              <a:rPr lang="en-US" dirty="0" smtClean="0">
                <a:hlinkClick r:id="rId51" action="ppaction://hlinkfile" tooltip="Radiometry"/>
              </a:rPr>
              <a:t>radiometry</a:t>
            </a:r>
            <a:r>
              <a:rPr lang="en-US" dirty="0" smtClean="0"/>
              <a:t>.</a:t>
            </a:r>
          </a:p>
          <a:p>
            <a:r>
              <a:rPr lang="en-US" b="1" dirty="0" smtClean="0"/>
              <a:t>Contents</a:t>
            </a:r>
          </a:p>
          <a:p>
            <a:r>
              <a:rPr lang="en-US" dirty="0" smtClean="0"/>
              <a:t>[</a:t>
            </a:r>
            <a:r>
              <a:rPr lang="en-US" dirty="0" smtClean="0">
                <a:hlinkClick r:id="" action="ppaction://hlinkfile"/>
              </a:rPr>
              <a:t>hide</a:t>
            </a:r>
            <a:r>
              <a:rPr lang="en-US" dirty="0" smtClean="0"/>
              <a:t>]</a:t>
            </a:r>
          </a:p>
          <a:p>
            <a:r>
              <a:rPr lang="en-US" dirty="0" smtClean="0">
                <a:hlinkClick r:id="" action="ppaction://hlinkfile"/>
              </a:rPr>
              <a:t>1 Units</a:t>
            </a:r>
            <a:endParaRPr lang="en-US" dirty="0" smtClean="0"/>
          </a:p>
          <a:p>
            <a:r>
              <a:rPr lang="en-US" dirty="0" smtClean="0">
                <a:hlinkClick r:id="" action="ppaction://hlinkfile"/>
              </a:rPr>
              <a:t>2 Usage</a:t>
            </a:r>
            <a:endParaRPr lang="en-US" dirty="0" smtClean="0"/>
          </a:p>
          <a:p>
            <a:r>
              <a:rPr lang="en-US" dirty="0" smtClean="0">
                <a:hlinkClick r:id="" action="ppaction://hlinkfile"/>
              </a:rPr>
              <a:t>3 See also</a:t>
            </a:r>
            <a:endParaRPr lang="en-US" dirty="0" smtClean="0"/>
          </a:p>
          <a:p>
            <a:r>
              <a:rPr lang="en-US" dirty="0" smtClean="0">
                <a:hlinkClick r:id="" action="ppaction://hlinkfile"/>
              </a:rPr>
              <a:t>4 References</a:t>
            </a:r>
            <a:endParaRPr lang="en-US" dirty="0" smtClean="0"/>
          </a:p>
          <a:p>
            <a:r>
              <a:rPr lang="en-US" b="1" dirty="0" smtClean="0"/>
              <a:t>[</a:t>
            </a:r>
            <a:r>
              <a:rPr lang="en-US" b="1" dirty="0" smtClean="0">
                <a:hlinkClick r:id="rId52" action="ppaction://hlinkfile" tooltip="Edit section: Units"/>
              </a:rPr>
              <a:t>edit</a:t>
            </a:r>
            <a:r>
              <a:rPr lang="en-US" b="1" dirty="0" smtClean="0"/>
              <a:t>] Units</a:t>
            </a:r>
          </a:p>
          <a:p>
            <a:r>
              <a:rPr lang="en-US" dirty="0" smtClean="0"/>
              <a:t>Like other SI base units, the candela has an </a:t>
            </a:r>
            <a:r>
              <a:rPr lang="en-US" dirty="0" smtClean="0">
                <a:hlinkClick r:id="rId53" action="ppaction://hlinkfile" tooltip="Operational definition"/>
              </a:rPr>
              <a:t>operational definition</a:t>
            </a:r>
            <a:r>
              <a:rPr lang="en-US" dirty="0" smtClean="0"/>
              <a:t>—it is defined by the description of a physical process that will produce one candela of luminous intensity. By definition, if one constructs a light source that emits monochromatic green light with a frequency of 540 THz, and that has a radiant intensity of 1/683 </a:t>
            </a:r>
            <a:r>
              <a:rPr lang="en-US" dirty="0" smtClean="0">
                <a:hlinkClick r:id="rId54" action="ppaction://hlinkfile" tooltip="Watt"/>
              </a:rPr>
              <a:t>watts</a:t>
            </a:r>
            <a:r>
              <a:rPr lang="en-US" dirty="0" smtClean="0"/>
              <a:t> per </a:t>
            </a:r>
            <a:r>
              <a:rPr lang="en-US" dirty="0" err="1" smtClean="0">
                <a:hlinkClick r:id="rId55" action="ppaction://hlinkfile" tooltip="Steradian"/>
              </a:rPr>
              <a:t>steradian</a:t>
            </a:r>
            <a:r>
              <a:rPr lang="en-US" dirty="0" smtClean="0"/>
              <a:t> in a given direction, that light source will emit one candela in the specified direction.</a:t>
            </a:r>
            <a:r>
              <a:rPr lang="en-US" baseline="30000" dirty="0" smtClean="0">
                <a:hlinkClick r:id="" action="ppaction://hlinkfile"/>
              </a:rPr>
              <a:t>[1]</a:t>
            </a:r>
            <a:endParaRPr lang="en-US" dirty="0" smtClean="0"/>
          </a:p>
          <a:p>
            <a:r>
              <a:rPr lang="en-US" dirty="0" smtClean="0"/>
              <a:t>The frequency of light used in the definition corresponds to a wavelength of 555 nm, which is near the peak of the eye's response to light. If the source emitted uniformly in all directions, the total </a:t>
            </a:r>
            <a:r>
              <a:rPr lang="en-US" dirty="0" smtClean="0">
                <a:hlinkClick r:id="rId56" action="ppaction://hlinkfile" tooltip="Radiant flux"/>
              </a:rPr>
              <a:t>radiant flux</a:t>
            </a:r>
            <a:r>
              <a:rPr lang="en-US" dirty="0" smtClean="0"/>
              <a:t> would be about 18.40 </a:t>
            </a:r>
            <a:r>
              <a:rPr lang="en-US" dirty="0" err="1" smtClean="0"/>
              <a:t>mW</a:t>
            </a:r>
            <a:r>
              <a:rPr lang="en-US" dirty="0" smtClean="0"/>
              <a:t>, since there are 4π </a:t>
            </a:r>
            <a:r>
              <a:rPr lang="en-US" dirty="0" err="1" smtClean="0"/>
              <a:t>steradians</a:t>
            </a:r>
            <a:r>
              <a:rPr lang="en-US" dirty="0" smtClean="0"/>
              <a:t> in a sphere. A typical candle produces very roughly one candela of luminous intensity.</a:t>
            </a:r>
          </a:p>
          <a:p>
            <a:r>
              <a:rPr lang="en-US" dirty="0" smtClean="0"/>
              <a:t>Prior to the definition of the candela, variety of units for luminous intensity were used in various countries. These were typically based on the brightness of the flame from a "standard candle" of defined composition, or the brightness of an incandescent filament of specific design. One of the best-known of these standards was the </a:t>
            </a:r>
            <a:r>
              <a:rPr lang="en-US" dirty="0" smtClean="0">
                <a:hlinkClick r:id="rId57" action="ppaction://hlinkfile" tooltip="England"/>
              </a:rPr>
              <a:t>English</a:t>
            </a:r>
            <a:r>
              <a:rPr lang="en-US" dirty="0" smtClean="0"/>
              <a:t> standard: </a:t>
            </a:r>
            <a:r>
              <a:rPr lang="en-US" dirty="0" smtClean="0">
                <a:hlinkClick r:id="rId58" action="ppaction://hlinkfile" tooltip="Candlepower"/>
              </a:rPr>
              <a:t>candlepower</a:t>
            </a:r>
            <a:r>
              <a:rPr lang="en-US" dirty="0" smtClean="0"/>
              <a:t>. One candlepower was the light produced by a pure </a:t>
            </a:r>
            <a:r>
              <a:rPr lang="en-US" dirty="0" smtClean="0">
                <a:hlinkClick r:id="rId59" action="ppaction://hlinkfile" tooltip="Spermaceti"/>
              </a:rPr>
              <a:t>spermaceti</a:t>
            </a:r>
            <a:r>
              <a:rPr lang="en-US" dirty="0" smtClean="0"/>
              <a:t> candle weighing one sixth of a pound and burning at a rate of 120 </a:t>
            </a:r>
            <a:r>
              <a:rPr lang="en-US" dirty="0" smtClean="0">
                <a:hlinkClick r:id="rId60" action="ppaction://hlinkfile" tooltip="Grain (mass)"/>
              </a:rPr>
              <a:t>grains</a:t>
            </a:r>
            <a:r>
              <a:rPr lang="en-US" dirty="0" smtClean="0"/>
              <a:t> per hour. Germany, Austria, and Scandinavia used the </a:t>
            </a:r>
            <a:r>
              <a:rPr lang="en-US" dirty="0" err="1" smtClean="0">
                <a:hlinkClick r:id="rId61" action="ppaction://hlinkfile" tooltip="Hefnerkerze"/>
              </a:rPr>
              <a:t>hefnerkerze</a:t>
            </a:r>
            <a:r>
              <a:rPr lang="en-US" dirty="0" smtClean="0"/>
              <a:t>, a unit based on the output of a </a:t>
            </a:r>
            <a:r>
              <a:rPr lang="en-US" dirty="0" smtClean="0">
                <a:hlinkClick r:id="rId62" action="ppaction://hlinkfile" tooltip="Hefner lamp"/>
              </a:rPr>
              <a:t>Hefner lamp</a:t>
            </a:r>
            <a:r>
              <a:rPr lang="en-US" dirty="0" smtClean="0"/>
              <a:t>.</a:t>
            </a:r>
            <a:r>
              <a:rPr lang="en-US" baseline="30000" dirty="0" smtClean="0">
                <a:hlinkClick r:id="" action="ppaction://hlinkfile"/>
              </a:rPr>
              <a:t>[2]</a:t>
            </a:r>
            <a:r>
              <a:rPr lang="en-US" dirty="0" smtClean="0"/>
              <a:t> In 1881, </a:t>
            </a:r>
            <a:r>
              <a:rPr lang="en-US" dirty="0" smtClean="0">
                <a:hlinkClick r:id="rId63" action="ppaction://hlinkfile" tooltip="Jules Violle"/>
              </a:rPr>
              <a:t>Jules </a:t>
            </a:r>
            <a:r>
              <a:rPr lang="en-US" dirty="0" err="1" smtClean="0">
                <a:hlinkClick r:id="rId63" action="ppaction://hlinkfile" tooltip="Jules Violle"/>
              </a:rPr>
              <a:t>Violle</a:t>
            </a:r>
            <a:r>
              <a:rPr lang="en-US" dirty="0" smtClean="0"/>
              <a:t> proposed the </a:t>
            </a:r>
            <a:r>
              <a:rPr lang="en-US" i="1" dirty="0" err="1" smtClean="0"/>
              <a:t>Violle</a:t>
            </a:r>
            <a:r>
              <a:rPr lang="en-US" dirty="0" smtClean="0"/>
              <a:t> as a unit of luminous intensity, and it was notable as the first unit of light intensity that did not depend on the properties of a particular lamp. All of these units were superseded by the definition of the candela.</a:t>
            </a:r>
          </a:p>
          <a:p>
            <a:r>
              <a:rPr lang="en-US" b="1" dirty="0" smtClean="0"/>
              <a:t>[</a:t>
            </a:r>
            <a:r>
              <a:rPr lang="en-US" b="1" dirty="0" smtClean="0">
                <a:hlinkClick r:id="rId64" action="ppaction://hlinkfile" tooltip="Edit section: Usage"/>
              </a:rPr>
              <a:t>edit</a:t>
            </a:r>
            <a:r>
              <a:rPr lang="en-US" b="1" dirty="0" smtClean="0"/>
              <a:t>] Usage</a:t>
            </a:r>
          </a:p>
          <a:p>
            <a:r>
              <a:rPr lang="en-US" dirty="0" smtClean="0"/>
              <a:t>The luminous intensity for monochromatic light of a particular wavelength λ is given by</a:t>
            </a:r>
          </a:p>
          <a:p>
            <a:r>
              <a:rPr lang="en-US" dirty="0" smtClean="0"/>
              <a:t>where</a:t>
            </a:r>
          </a:p>
          <a:p>
            <a:r>
              <a:rPr lang="en-US" i="1" dirty="0" smtClean="0"/>
              <a:t>I</a:t>
            </a:r>
            <a:r>
              <a:rPr lang="en-US" baseline="-25000" dirty="0" smtClean="0"/>
              <a:t>V</a:t>
            </a:r>
            <a:r>
              <a:rPr lang="en-US" dirty="0" smtClean="0"/>
              <a:t> is the luminous intensity in candelas (cd), </a:t>
            </a:r>
            <a:r>
              <a:rPr lang="en-US" i="1" dirty="0" smtClean="0"/>
              <a:t>I</a:t>
            </a:r>
            <a:r>
              <a:rPr lang="en-US" dirty="0" smtClean="0"/>
              <a:t> is the radiant intensity in watts per </a:t>
            </a:r>
            <a:r>
              <a:rPr lang="en-US" dirty="0" err="1" smtClean="0"/>
              <a:t>steradian</a:t>
            </a:r>
            <a:r>
              <a:rPr lang="en-US" dirty="0" smtClean="0"/>
              <a:t> (W/</a:t>
            </a:r>
            <a:r>
              <a:rPr lang="en-US" dirty="0" err="1" smtClean="0"/>
              <a:t>sr</a:t>
            </a:r>
            <a:r>
              <a:rPr lang="en-US" dirty="0" smtClean="0"/>
              <a:t>), is the </a:t>
            </a:r>
            <a:r>
              <a:rPr lang="en-US" dirty="0" smtClean="0">
                <a:hlinkClick r:id="rId40" action="ppaction://hlinkfile" tooltip="Luminosity function"/>
              </a:rPr>
              <a:t>standard luminosity function</a:t>
            </a:r>
            <a:r>
              <a:rPr lang="en-US" dirty="0" smtClean="0"/>
              <a:t>. If more than one wavelength is present (as is usually the case), one must sum or integrate over the </a:t>
            </a:r>
            <a:r>
              <a:rPr lang="en-US" dirty="0" smtClean="0">
                <a:hlinkClick r:id="rId65" action="ppaction://hlinkfile" tooltip="Spectrum"/>
              </a:rPr>
              <a:t>spectrum</a:t>
            </a:r>
            <a:r>
              <a:rPr lang="en-US" dirty="0" smtClean="0"/>
              <a:t> of wavelengths present to get the luminous intensity: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29</a:t>
            </a:fld>
            <a:endParaRPr lang="en-US"/>
          </a:p>
        </p:txBody>
      </p:sp>
    </p:spTree>
    <p:extLst>
      <p:ext uri="{BB962C8B-B14F-4D97-AF65-F5344CB8AC3E}">
        <p14:creationId xmlns:p14="http://schemas.microsoft.com/office/powerpoint/2010/main" val="78673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3</a:t>
            </a:fld>
            <a:endParaRPr lang="en-US"/>
          </a:p>
        </p:txBody>
      </p:sp>
    </p:spTree>
    <p:extLst>
      <p:ext uri="{BB962C8B-B14F-4D97-AF65-F5344CB8AC3E}">
        <p14:creationId xmlns:p14="http://schemas.microsoft.com/office/powerpoint/2010/main" val="17216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A9D91-7676-44DC-84A5-810E7501CB1F}" type="slidenum">
              <a:rPr lang="en-US" smtClean="0"/>
              <a:t>4</a:t>
            </a:fld>
            <a:endParaRPr lang="en-US"/>
          </a:p>
        </p:txBody>
      </p:sp>
    </p:spTree>
    <p:extLst>
      <p:ext uri="{BB962C8B-B14F-4D97-AF65-F5344CB8AC3E}">
        <p14:creationId xmlns:p14="http://schemas.microsoft.com/office/powerpoint/2010/main" val="325466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states that there is a logarithmic dependence between the transmission (or </a:t>
            </a:r>
            <a:r>
              <a:rPr lang="en-US" dirty="0" err="1" smtClean="0"/>
              <a:t>transmissivity</a:t>
            </a:r>
            <a:r>
              <a:rPr lang="en-US" dirty="0" smtClean="0"/>
              <a:t>), </a:t>
            </a:r>
            <a:r>
              <a:rPr lang="en-US" i="1" dirty="0" smtClean="0"/>
              <a:t>T</a:t>
            </a:r>
            <a:r>
              <a:rPr lang="en-US" dirty="0" smtClean="0"/>
              <a:t>, of light through a substance and the product of the </a:t>
            </a:r>
            <a:r>
              <a:rPr lang="en-US" dirty="0" smtClean="0">
                <a:hlinkClick r:id="rId3" tooltip="Absorption coefficient"/>
              </a:rPr>
              <a:t>absorption coefficient</a:t>
            </a:r>
            <a:r>
              <a:rPr lang="en-US" dirty="0" smtClean="0"/>
              <a:t> of the substance, </a:t>
            </a:r>
            <a:r>
              <a:rPr lang="en-US" i="1" dirty="0" smtClean="0"/>
              <a:t>α</a:t>
            </a:r>
            <a:r>
              <a:rPr lang="en-US" dirty="0" smtClean="0"/>
              <a:t>, and the distance the light travels through the material (i.e. the path length), </a:t>
            </a:r>
            <a:r>
              <a:rPr lang="en-US" i="1" dirty="0" smtClean="0"/>
              <a:t>ℓ</a:t>
            </a:r>
            <a:r>
              <a:rPr lang="en-US" dirty="0" smtClean="0"/>
              <a:t>. </a:t>
            </a:r>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5</a:t>
            </a:fld>
            <a:endParaRPr lang="en-US"/>
          </a:p>
        </p:txBody>
      </p:sp>
    </p:spTree>
    <p:extLst>
      <p:ext uri="{BB962C8B-B14F-4D97-AF65-F5344CB8AC3E}">
        <p14:creationId xmlns:p14="http://schemas.microsoft.com/office/powerpoint/2010/main" val="403539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hlinkClick r:id="rId3" tooltip="Absorption coefficient"/>
              </a:rPr>
              <a:t>absorption coefficient</a:t>
            </a:r>
            <a:r>
              <a:rPr lang="en-US" dirty="0" smtClean="0"/>
              <a:t> can, in turn, be written as a product of either a </a:t>
            </a:r>
            <a:r>
              <a:rPr lang="en-US" dirty="0" smtClean="0">
                <a:hlinkClick r:id="rId4" tooltip="Molar absorptivity"/>
              </a:rPr>
              <a:t>molar absorptivity</a:t>
            </a:r>
            <a:r>
              <a:rPr lang="en-US" dirty="0" smtClean="0"/>
              <a:t> (extinction coefficient) of the absorber, </a:t>
            </a:r>
            <a:r>
              <a:rPr lang="en-US" i="1" dirty="0" smtClean="0"/>
              <a:t>ε</a:t>
            </a:r>
            <a:r>
              <a:rPr lang="en-US" dirty="0" smtClean="0"/>
              <a:t>, and the </a:t>
            </a:r>
            <a:r>
              <a:rPr lang="en-US" dirty="0" smtClean="0">
                <a:hlinkClick r:id="rId5" tooltip="Concentration"/>
              </a:rPr>
              <a:t>concentration</a:t>
            </a:r>
            <a:r>
              <a:rPr lang="en-US" dirty="0" smtClean="0"/>
              <a:t> </a:t>
            </a:r>
            <a:r>
              <a:rPr lang="en-US" i="1" dirty="0" smtClean="0"/>
              <a:t>c</a:t>
            </a:r>
            <a:r>
              <a:rPr lang="en-US" dirty="0" smtClean="0"/>
              <a:t> of absorbing species in the material, or an </a:t>
            </a:r>
            <a:r>
              <a:rPr lang="en-US" dirty="0" smtClean="0">
                <a:hlinkClick r:id="rId6" tooltip="Absorption cross section"/>
              </a:rPr>
              <a:t>absorption cross section</a:t>
            </a:r>
            <a:r>
              <a:rPr lang="en-US" dirty="0" smtClean="0"/>
              <a:t>, </a:t>
            </a:r>
            <a:r>
              <a:rPr lang="en-US" i="1" dirty="0" smtClean="0"/>
              <a:t>σ</a:t>
            </a:r>
            <a:r>
              <a:rPr lang="en-US" dirty="0" smtClean="0"/>
              <a:t>, and the (number) density </a:t>
            </a:r>
            <a:r>
              <a:rPr lang="en-US" i="1" dirty="0" smtClean="0"/>
              <a:t>N' of absorbers.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σ is cross section of light absorption by a single particle and N is the density (number per unit volume) of absorbing particles.</a:t>
            </a:r>
          </a:p>
          <a:p>
            <a:r>
              <a:rPr lang="en-US" dirty="0" smtClean="0"/>
              <a:t>The </a:t>
            </a:r>
            <a:r>
              <a:rPr lang="en-US" dirty="0" smtClean="0">
                <a:hlinkClick r:id="rId7" tooltip="Common logarithm"/>
              </a:rPr>
              <a:t>base 10</a:t>
            </a:r>
            <a:r>
              <a:rPr lang="en-US" dirty="0" smtClean="0"/>
              <a:t> and </a:t>
            </a:r>
            <a:r>
              <a:rPr lang="en-US" dirty="0" smtClean="0">
                <a:hlinkClick r:id="rId8" tooltip="Natural logarithm"/>
              </a:rPr>
              <a:t>base </a:t>
            </a:r>
            <a:r>
              <a:rPr lang="en-US" i="1" dirty="0" smtClean="0">
                <a:hlinkClick r:id="rId8" tooltip="Natural logarithm"/>
              </a:rPr>
              <a:t>e</a:t>
            </a:r>
            <a:r>
              <a:rPr lang="en-US" dirty="0" smtClean="0"/>
              <a:t> conventions must not be confused because they give different values for the absorption coefficient: . However, it is easy to convert one to the other, using .</a:t>
            </a:r>
          </a:p>
          <a:p>
            <a:r>
              <a:rPr lang="en-US" b="1" dirty="0" smtClean="0"/>
              <a:t>Absorption cross section</a:t>
            </a:r>
            <a:r>
              <a:rPr lang="en-US" dirty="0" smtClean="0"/>
              <a:t> is a measure for the probability of an absorption process. More generally, the term </a:t>
            </a:r>
            <a:r>
              <a:rPr lang="en-US" dirty="0" smtClean="0">
                <a:hlinkClick r:id="rId9" tooltip="Cross section (physics)"/>
              </a:rPr>
              <a:t>cross section</a:t>
            </a:r>
            <a:r>
              <a:rPr lang="en-US" dirty="0" smtClean="0"/>
              <a:t> is used in physics to quantify the probability of a certain particle-particle interaction, e.g., </a:t>
            </a:r>
            <a:r>
              <a:rPr lang="en-US" dirty="0" smtClean="0">
                <a:hlinkClick r:id="rId10" tooltip="Scattering"/>
              </a:rPr>
              <a:t>scattering</a:t>
            </a:r>
            <a:r>
              <a:rPr lang="en-US" dirty="0" smtClean="0"/>
              <a:t>, </a:t>
            </a:r>
            <a:r>
              <a:rPr lang="en-US" sz="1200" kern="1200" dirty="0" err="1" smtClean="0">
                <a:solidFill>
                  <a:schemeClr val="tx1"/>
                </a:solidFill>
                <a:effectLst/>
                <a:latin typeface="+mn-lt"/>
                <a:ea typeface="+mn-ea"/>
                <a:cs typeface="+mn-cs"/>
                <a:hlinkClick r:id="rId11" tooltip="Photoabsorption (page does not exist)"/>
              </a:rPr>
              <a:t>photoabsorption</a:t>
            </a:r>
            <a:r>
              <a:rPr lang="en-US" dirty="0" smtClean="0"/>
              <a:t>, etc. (Note that light in this context is described as consisting of </a:t>
            </a:r>
            <a:r>
              <a:rPr lang="en-US" dirty="0" smtClean="0">
                <a:hlinkClick r:id="rId12" tooltip="Elementary particle"/>
              </a:rPr>
              <a:t>particles</a:t>
            </a:r>
            <a:r>
              <a:rPr lang="en-US" dirty="0" smtClean="0"/>
              <a:t>, i.e., </a:t>
            </a:r>
            <a:r>
              <a:rPr lang="en-US" dirty="0" smtClean="0">
                <a:hlinkClick r:id="rId13" tooltip="Photon"/>
              </a:rPr>
              <a:t>photons</a:t>
            </a:r>
            <a:r>
              <a:rPr lang="en-US" dirty="0" smtClean="0"/>
              <a:t>.)</a:t>
            </a:r>
          </a:p>
          <a:p>
            <a:r>
              <a:rPr lang="en-US" dirty="0" smtClean="0"/>
              <a:t>In the context of </a:t>
            </a:r>
            <a:r>
              <a:rPr lang="en-US" dirty="0" smtClean="0">
                <a:hlinkClick r:id="rId14" tooltip="Ozone"/>
              </a:rPr>
              <a:t>ozone</a:t>
            </a:r>
            <a:r>
              <a:rPr lang="en-US" dirty="0" smtClean="0"/>
              <a:t> shielding of </a:t>
            </a:r>
            <a:r>
              <a:rPr lang="en-US" dirty="0" smtClean="0">
                <a:hlinkClick r:id="rId15" tooltip="Ultraviolet light"/>
              </a:rPr>
              <a:t>ultraviolet light</a:t>
            </a:r>
            <a:r>
              <a:rPr lang="en-US" dirty="0" smtClean="0"/>
              <a:t>, </a:t>
            </a:r>
            <a:r>
              <a:rPr lang="en-US" b="1" dirty="0" smtClean="0"/>
              <a:t>absorption cross section</a:t>
            </a:r>
            <a:r>
              <a:rPr lang="en-US" dirty="0" smtClean="0"/>
              <a:t> is the ability of a </a:t>
            </a:r>
            <a:r>
              <a:rPr lang="en-US" dirty="0" smtClean="0">
                <a:hlinkClick r:id="rId16" tooltip="Molecule"/>
              </a:rPr>
              <a:t>molecule</a:t>
            </a:r>
            <a:r>
              <a:rPr lang="en-US" dirty="0" smtClean="0"/>
              <a:t> to absorb a photon of a particular </a:t>
            </a:r>
            <a:r>
              <a:rPr lang="en-US" dirty="0" smtClean="0">
                <a:hlinkClick r:id="rId17" tooltip="Wavelength"/>
              </a:rPr>
              <a:t>wavelength</a:t>
            </a:r>
            <a:r>
              <a:rPr lang="en-US" dirty="0" smtClean="0"/>
              <a:t> and </a:t>
            </a:r>
            <a:r>
              <a:rPr lang="en-US" dirty="0" smtClean="0">
                <a:hlinkClick r:id="rId18" tooltip="Polarization (waves)"/>
              </a:rPr>
              <a:t>polarization</a:t>
            </a:r>
            <a:r>
              <a:rPr lang="en-US" dirty="0" smtClean="0"/>
              <a:t>. Analogously, in the context of </a:t>
            </a:r>
            <a:r>
              <a:rPr lang="en-US" dirty="0" smtClean="0">
                <a:hlinkClick r:id="rId19" tooltip="Nuclear engineering"/>
              </a:rPr>
              <a:t>nuclear engineering</a:t>
            </a:r>
            <a:r>
              <a:rPr lang="en-US" dirty="0" smtClean="0"/>
              <a:t> it refers to the probability of a particle (usually a </a:t>
            </a:r>
            <a:r>
              <a:rPr lang="en-US" dirty="0" smtClean="0">
                <a:hlinkClick r:id="rId20" tooltip="Neutron"/>
              </a:rPr>
              <a:t>neutron</a:t>
            </a:r>
            <a:r>
              <a:rPr lang="en-US" dirty="0" smtClean="0"/>
              <a:t>) being absorbed by a nucleus. Although the units are given as an area, it does not refer to an actual size area, at least partially because the </a:t>
            </a:r>
            <a:r>
              <a:rPr lang="en-US" dirty="0" smtClean="0">
                <a:hlinkClick r:id="rId21" tooltip="Density"/>
              </a:rPr>
              <a:t>density</a:t>
            </a:r>
            <a:r>
              <a:rPr lang="en-US" dirty="0" smtClean="0"/>
              <a:t> or state of the target molecule will affect the </a:t>
            </a:r>
            <a:r>
              <a:rPr lang="en-US" dirty="0" smtClean="0">
                <a:hlinkClick r:id="rId22" tooltip="Probability"/>
              </a:rPr>
              <a:t>probability</a:t>
            </a:r>
            <a:r>
              <a:rPr lang="en-US" dirty="0" smtClean="0"/>
              <a:t> of absorption.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83A9D91-7676-44DC-84A5-810E7501CB1F}" type="slidenum">
              <a:rPr lang="en-US" smtClean="0"/>
              <a:t>6</a:t>
            </a:fld>
            <a:endParaRPr lang="en-US"/>
          </a:p>
        </p:txBody>
      </p:sp>
    </p:spTree>
    <p:extLst>
      <p:ext uri="{BB962C8B-B14F-4D97-AF65-F5344CB8AC3E}">
        <p14:creationId xmlns:p14="http://schemas.microsoft.com/office/powerpoint/2010/main" val="56630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7</a:t>
            </a:fld>
            <a:endParaRPr lang="en-US"/>
          </a:p>
        </p:txBody>
      </p:sp>
    </p:spTree>
    <p:extLst>
      <p:ext uri="{BB962C8B-B14F-4D97-AF65-F5344CB8AC3E}">
        <p14:creationId xmlns:p14="http://schemas.microsoft.com/office/powerpoint/2010/main" val="153839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8</a:t>
            </a:fld>
            <a:endParaRPr lang="en-US"/>
          </a:p>
        </p:txBody>
      </p:sp>
    </p:spTree>
    <p:extLst>
      <p:ext uri="{BB962C8B-B14F-4D97-AF65-F5344CB8AC3E}">
        <p14:creationId xmlns:p14="http://schemas.microsoft.com/office/powerpoint/2010/main" val="112807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A9D91-7676-44DC-84A5-810E7501CB1F}" type="slidenum">
              <a:rPr lang="en-US" smtClean="0"/>
              <a:t>9</a:t>
            </a:fld>
            <a:endParaRPr lang="en-US"/>
          </a:p>
        </p:txBody>
      </p:sp>
    </p:spTree>
    <p:extLst>
      <p:ext uri="{BB962C8B-B14F-4D97-AF65-F5344CB8AC3E}">
        <p14:creationId xmlns:p14="http://schemas.microsoft.com/office/powerpoint/2010/main" val="360736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BEEFD-2A78-4F8B-B47C-A9839374D5E7}"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200202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EEFD-2A78-4F8B-B47C-A9839374D5E7}"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28847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EEFD-2A78-4F8B-B47C-A9839374D5E7}"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253851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EEFD-2A78-4F8B-B47C-A9839374D5E7}"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425339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BEEFD-2A78-4F8B-B47C-A9839374D5E7}"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82071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BEEFD-2A78-4F8B-B47C-A9839374D5E7}"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257142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BEEFD-2A78-4F8B-B47C-A9839374D5E7}" type="datetimeFigureOut">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54131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BEEFD-2A78-4F8B-B47C-A9839374D5E7}"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170291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BEEFD-2A78-4F8B-B47C-A9839374D5E7}"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81369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EEFD-2A78-4F8B-B47C-A9839374D5E7}"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2693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EEFD-2A78-4F8B-B47C-A9839374D5E7}"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7418-0603-4591-864B-1A3396470246}" type="slidenum">
              <a:rPr lang="en-US" smtClean="0"/>
              <a:t>‹#›</a:t>
            </a:fld>
            <a:endParaRPr lang="en-US"/>
          </a:p>
        </p:txBody>
      </p:sp>
    </p:spTree>
    <p:extLst>
      <p:ext uri="{BB962C8B-B14F-4D97-AF65-F5344CB8AC3E}">
        <p14:creationId xmlns:p14="http://schemas.microsoft.com/office/powerpoint/2010/main" val="405372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BEEFD-2A78-4F8B-B47C-A9839374D5E7}" type="datetimeFigureOut">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87418-0603-4591-864B-1A3396470246}" type="slidenum">
              <a:rPr lang="en-US" smtClean="0"/>
              <a:t>‹#›</a:t>
            </a:fld>
            <a:endParaRPr lang="en-US"/>
          </a:p>
        </p:txBody>
      </p:sp>
    </p:spTree>
    <p:extLst>
      <p:ext uri="{BB962C8B-B14F-4D97-AF65-F5344CB8AC3E}">
        <p14:creationId xmlns:p14="http://schemas.microsoft.com/office/powerpoint/2010/main" val="235793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absorption</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2168" y="1600200"/>
            <a:ext cx="6039663" cy="4525963"/>
          </a:xfrm>
        </p:spPr>
      </p:pic>
    </p:spTree>
    <p:extLst>
      <p:ext uri="{BB962C8B-B14F-4D97-AF65-F5344CB8AC3E}">
        <p14:creationId xmlns:p14="http://schemas.microsoft.com/office/powerpoint/2010/main" val="189320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877" y="260648"/>
            <a:ext cx="9070809" cy="6462461"/>
          </a:xfrm>
        </p:spPr>
      </p:pic>
    </p:spTree>
    <p:extLst>
      <p:ext uri="{BB962C8B-B14F-4D97-AF65-F5344CB8AC3E}">
        <p14:creationId xmlns:p14="http://schemas.microsoft.com/office/powerpoint/2010/main" val="311150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32719"/>
            <a:ext cx="9108504" cy="6825672"/>
          </a:xfrm>
        </p:spPr>
      </p:pic>
    </p:spTree>
    <p:extLst>
      <p:ext uri="{BB962C8B-B14F-4D97-AF65-F5344CB8AC3E}">
        <p14:creationId xmlns:p14="http://schemas.microsoft.com/office/powerpoint/2010/main" val="118659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88640"/>
            <a:ext cx="8383470" cy="6282350"/>
          </a:xfrm>
        </p:spPr>
      </p:pic>
    </p:spTree>
    <p:extLst>
      <p:ext uri="{BB962C8B-B14F-4D97-AF65-F5344CB8AC3E}">
        <p14:creationId xmlns:p14="http://schemas.microsoft.com/office/powerpoint/2010/main" val="162716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212" y="59678"/>
            <a:ext cx="9187212" cy="6798322"/>
          </a:xfrm>
        </p:spPr>
      </p:pic>
    </p:spTree>
    <p:extLst>
      <p:ext uri="{BB962C8B-B14F-4D97-AF65-F5344CB8AC3E}">
        <p14:creationId xmlns:p14="http://schemas.microsoft.com/office/powerpoint/2010/main" val="186911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655" y="116632"/>
            <a:ext cx="8881833" cy="6655810"/>
          </a:xfrm>
        </p:spPr>
      </p:pic>
    </p:spTree>
    <p:extLst>
      <p:ext uri="{BB962C8B-B14F-4D97-AF65-F5344CB8AC3E}">
        <p14:creationId xmlns:p14="http://schemas.microsoft.com/office/powerpoint/2010/main" val="196387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16111" cy="6858000"/>
          </a:xfrm>
        </p:spPr>
      </p:pic>
    </p:spTree>
    <p:extLst>
      <p:ext uri="{BB962C8B-B14F-4D97-AF65-F5344CB8AC3E}">
        <p14:creationId xmlns:p14="http://schemas.microsoft.com/office/powerpoint/2010/main" val="298427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88640"/>
            <a:ext cx="8387535" cy="6285396"/>
          </a:xfrm>
        </p:spPr>
      </p:pic>
    </p:spTree>
    <p:extLst>
      <p:ext uri="{BB962C8B-B14F-4D97-AF65-F5344CB8AC3E}">
        <p14:creationId xmlns:p14="http://schemas.microsoft.com/office/powerpoint/2010/main" val="293301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16632"/>
            <a:ext cx="8671744" cy="6498374"/>
          </a:xfrm>
        </p:spPr>
      </p:pic>
    </p:spTree>
    <p:extLst>
      <p:ext uri="{BB962C8B-B14F-4D97-AF65-F5344CB8AC3E}">
        <p14:creationId xmlns:p14="http://schemas.microsoft.com/office/powerpoint/2010/main" val="605291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16632"/>
            <a:ext cx="8603557" cy="6552728"/>
          </a:xfrm>
        </p:spPr>
      </p:pic>
    </p:spTree>
    <p:extLst>
      <p:ext uri="{BB962C8B-B14F-4D97-AF65-F5344CB8AC3E}">
        <p14:creationId xmlns:p14="http://schemas.microsoft.com/office/powerpoint/2010/main" val="935956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Light absorption and Charge </a:t>
            </a:r>
            <a:r>
              <a:rPr lang="en-US" dirty="0" err="1" smtClean="0"/>
              <a:t>Tranport</a:t>
            </a:r>
            <a:r>
              <a:rPr lang="en-US" dirty="0" smtClean="0"/>
              <a:t> in Organic </a:t>
            </a:r>
            <a:r>
              <a:rPr lang="en-US" dirty="0" err="1" smtClean="0"/>
              <a:t>Marials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844824"/>
            <a:ext cx="7416824" cy="4874166"/>
          </a:xfrm>
        </p:spPr>
      </p:pic>
    </p:spTree>
    <p:extLst>
      <p:ext uri="{BB962C8B-B14F-4D97-AF65-F5344CB8AC3E}">
        <p14:creationId xmlns:p14="http://schemas.microsoft.com/office/powerpoint/2010/main" val="19925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2" y="116632"/>
            <a:ext cx="8229600" cy="1143000"/>
          </a:xfrm>
        </p:spPr>
        <p:txBody>
          <a:bodyPr/>
          <a:lstStyle/>
          <a:p>
            <a:r>
              <a:rPr lang="en-US" dirty="0" smtClean="0"/>
              <a:t>Electro Magnetic spectrum</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095" y="1052736"/>
            <a:ext cx="563647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096" y="3828931"/>
            <a:ext cx="5636474"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469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332656"/>
            <a:ext cx="8167730" cy="6120680"/>
          </a:xfrm>
        </p:spPr>
      </p:pic>
    </p:spTree>
    <p:extLst>
      <p:ext uri="{BB962C8B-B14F-4D97-AF65-F5344CB8AC3E}">
        <p14:creationId xmlns:p14="http://schemas.microsoft.com/office/powerpoint/2010/main" val="1507477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Promotion of electrons</a:t>
            </a:r>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8064896" cy="527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67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conjugation</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28050"/>
            <a:ext cx="4896544" cy="23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800233"/>
            <a:ext cx="4000188" cy="20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772" y="3800233"/>
            <a:ext cx="3913478" cy="20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10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332656"/>
            <a:ext cx="7783082" cy="5832435"/>
          </a:xfrm>
        </p:spPr>
      </p:pic>
    </p:spTree>
    <p:extLst>
      <p:ext uri="{BB962C8B-B14F-4D97-AF65-F5344CB8AC3E}">
        <p14:creationId xmlns:p14="http://schemas.microsoft.com/office/powerpoint/2010/main" val="325755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68" y="176852"/>
            <a:ext cx="9144000" cy="6681148"/>
          </a:xfrm>
        </p:spPr>
      </p:pic>
    </p:spTree>
    <p:extLst>
      <p:ext uri="{BB962C8B-B14F-4D97-AF65-F5344CB8AC3E}">
        <p14:creationId xmlns:p14="http://schemas.microsoft.com/office/powerpoint/2010/main" val="226434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a:lstStyle/>
          <a:p>
            <a:r>
              <a:rPr lang="en-US" dirty="0" smtClean="0"/>
              <a:t>absorption spectrometer</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8136904" cy="518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653136"/>
            <a:ext cx="19145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03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51644" cy="6858000"/>
          </a:xfrm>
        </p:spPr>
      </p:pic>
    </p:spTree>
    <p:extLst>
      <p:ext uri="{BB962C8B-B14F-4D97-AF65-F5344CB8AC3E}">
        <p14:creationId xmlns:p14="http://schemas.microsoft.com/office/powerpoint/2010/main" val="352002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60648"/>
            <a:ext cx="8568952" cy="6352844"/>
          </a:xfrm>
        </p:spPr>
      </p:pic>
    </p:spTree>
    <p:extLst>
      <p:ext uri="{BB962C8B-B14F-4D97-AF65-F5344CB8AC3E}">
        <p14:creationId xmlns:p14="http://schemas.microsoft.com/office/powerpoint/2010/main" val="4801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260648"/>
            <a:ext cx="8335546" cy="6246437"/>
          </a:xfrm>
        </p:spPr>
      </p:pic>
    </p:spTree>
    <p:extLst>
      <p:ext uri="{BB962C8B-B14F-4D97-AF65-F5344CB8AC3E}">
        <p14:creationId xmlns:p14="http://schemas.microsoft.com/office/powerpoint/2010/main" val="270181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62" y="404664"/>
            <a:ext cx="7236804" cy="6210266"/>
          </a:xfr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326" y="260648"/>
            <a:ext cx="203835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5877272"/>
            <a:ext cx="5328592" cy="369332"/>
          </a:xfrm>
          <a:prstGeom prst="rect">
            <a:avLst/>
          </a:prstGeom>
          <a:noFill/>
        </p:spPr>
        <p:txBody>
          <a:bodyPr wrap="square" rtlCol="0">
            <a:spAutoFit/>
          </a:bodyPr>
          <a:lstStyle/>
          <a:p>
            <a:r>
              <a:rPr lang="en-US" dirty="0" smtClean="0"/>
              <a:t>http://en.wikipedia.org/wiki/Luminous_intensity</a:t>
            </a:r>
            <a:endParaRPr lang="en-US" dirty="0"/>
          </a:p>
        </p:txBody>
      </p:sp>
    </p:spTree>
    <p:extLst>
      <p:ext uri="{BB962C8B-B14F-4D97-AF65-F5344CB8AC3E}">
        <p14:creationId xmlns:p14="http://schemas.microsoft.com/office/powerpoint/2010/main" val="314586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78186"/>
            <a:ext cx="9433048" cy="7069864"/>
          </a:xfrm>
        </p:spPr>
      </p:pic>
    </p:spTree>
    <p:extLst>
      <p:ext uri="{BB962C8B-B14F-4D97-AF65-F5344CB8AC3E}">
        <p14:creationId xmlns:p14="http://schemas.microsoft.com/office/powerpoint/2010/main" val="23338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294894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31" y="2060848"/>
            <a:ext cx="38481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90" y="327825"/>
            <a:ext cx="81153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65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 </a:t>
            </a:r>
            <a:r>
              <a:rPr lang="en-US" dirty="0" err="1" smtClean="0"/>
              <a:t>lamber’s</a:t>
            </a:r>
            <a:r>
              <a:rPr lang="en-US" dirty="0" smtClean="0"/>
              <a:t> law</a:t>
            </a:r>
            <a:endParaRPr lang="en-US" dirty="0"/>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45" y="1484784"/>
            <a:ext cx="89154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86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For liquids, these relations are usually written as:</a:t>
            </a:r>
          </a:p>
          <a:p>
            <a:pPr marL="0" indent="0">
              <a:buNone/>
            </a:pPr>
            <a:endParaRPr lang="en-US" dirty="0" smtClean="0"/>
          </a:p>
          <a:p>
            <a:r>
              <a:rPr lang="en-US" dirty="0" smtClean="0"/>
              <a:t>whereas for gases, and in particular among physicists and for spectroscopy and spectrophotometry, they are normally written</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787604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7" y="2132856"/>
            <a:ext cx="482023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140087"/>
            <a:ext cx="3571677" cy="84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79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260648"/>
            <a:ext cx="8424936" cy="6445438"/>
          </a:xfrm>
        </p:spPr>
      </p:pic>
    </p:spTree>
    <p:extLst>
      <p:ext uri="{BB962C8B-B14F-4D97-AF65-F5344CB8AC3E}">
        <p14:creationId xmlns:p14="http://schemas.microsoft.com/office/powerpoint/2010/main" val="191840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2" y="0"/>
            <a:ext cx="9151646" cy="68580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10945"/>
            <a:ext cx="4104456" cy="31257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63" y="2178721"/>
            <a:ext cx="4824536" cy="3257926"/>
          </a:xfrm>
          <a:prstGeom prst="rect">
            <a:avLst/>
          </a:prstGeom>
        </p:spPr>
      </p:pic>
    </p:spTree>
    <p:extLst>
      <p:ext uri="{BB962C8B-B14F-4D97-AF65-F5344CB8AC3E}">
        <p14:creationId xmlns:p14="http://schemas.microsoft.com/office/powerpoint/2010/main" val="12985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291" y="20709"/>
            <a:ext cx="8928992" cy="669114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16" y="3013291"/>
            <a:ext cx="3105728" cy="27383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159387"/>
            <a:ext cx="2945199" cy="2592288"/>
          </a:xfrm>
          <a:prstGeom prst="rect">
            <a:avLst/>
          </a:prstGeom>
        </p:spPr>
      </p:pic>
    </p:spTree>
    <p:extLst>
      <p:ext uri="{BB962C8B-B14F-4D97-AF65-F5344CB8AC3E}">
        <p14:creationId xmlns:p14="http://schemas.microsoft.com/office/powerpoint/2010/main" val="349896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1853</Words>
  <Application>Microsoft Office PowerPoint</Application>
  <PresentationFormat>On-screen Show (4:3)</PresentationFormat>
  <Paragraphs>146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Light absorption</vt:lpstr>
      <vt:lpstr>Electro Magnetic spectrum</vt:lpstr>
      <vt:lpstr>PowerPoint Presentation</vt:lpstr>
      <vt:lpstr>PowerPoint Presentation</vt:lpstr>
      <vt:lpstr>Beer lamber’s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 absorption and Charge Tranport in Organic Marials</vt:lpstr>
      <vt:lpstr>PowerPoint Presentation</vt:lpstr>
      <vt:lpstr>Promotion of electrons</vt:lpstr>
      <vt:lpstr>conjugation</vt:lpstr>
      <vt:lpstr>PowerPoint Presentation</vt:lpstr>
      <vt:lpstr>PowerPoint Presentation</vt:lpstr>
      <vt:lpstr>absorption spectrometer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gaozh</dc:creator>
  <cp:lastModifiedBy>Daryoosh</cp:lastModifiedBy>
  <cp:revision>28</cp:revision>
  <cp:lastPrinted>2011-05-31T14:00:46Z</cp:lastPrinted>
  <dcterms:created xsi:type="dcterms:W3CDTF">2011-05-31T07:26:43Z</dcterms:created>
  <dcterms:modified xsi:type="dcterms:W3CDTF">2013-01-29T00:47:07Z</dcterms:modified>
</cp:coreProperties>
</file>